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8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9.xml" ContentType="application/vnd.openxmlformats-officedocument.presentationml.notesSlide+xml"/>
  <Override PartName="/ppt/charts/chart2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9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361" r:id="rId15"/>
    <p:sldId id="362" r:id="rId16"/>
    <p:sldId id="333" r:id="rId17"/>
    <p:sldId id="267" r:id="rId18"/>
    <p:sldId id="269" r:id="rId19"/>
    <p:sldId id="270" r:id="rId20"/>
    <p:sldId id="369" r:id="rId21"/>
    <p:sldId id="271" r:id="rId22"/>
    <p:sldId id="272" r:id="rId23"/>
    <p:sldId id="273" r:id="rId24"/>
    <p:sldId id="360" r:id="rId25"/>
    <p:sldId id="275" r:id="rId26"/>
    <p:sldId id="276" r:id="rId27"/>
    <p:sldId id="277" r:id="rId28"/>
    <p:sldId id="352" r:id="rId29"/>
    <p:sldId id="279" r:id="rId30"/>
    <p:sldId id="280" r:id="rId31"/>
    <p:sldId id="353" r:id="rId32"/>
    <p:sldId id="282" r:id="rId33"/>
    <p:sldId id="354" r:id="rId34"/>
    <p:sldId id="284" r:id="rId35"/>
    <p:sldId id="355" r:id="rId36"/>
    <p:sldId id="356" r:id="rId37"/>
    <p:sldId id="363" r:id="rId38"/>
    <p:sldId id="334" r:id="rId39"/>
    <p:sldId id="351" r:id="rId40"/>
    <p:sldId id="336" r:id="rId41"/>
    <p:sldId id="337" r:id="rId42"/>
    <p:sldId id="338" r:id="rId43"/>
    <p:sldId id="357" r:id="rId44"/>
    <p:sldId id="358" r:id="rId45"/>
    <p:sldId id="341" r:id="rId46"/>
    <p:sldId id="359" r:id="rId47"/>
    <p:sldId id="34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50" r:id="rId57"/>
    <p:sldId id="303" r:id="rId58"/>
    <p:sldId id="304" r:id="rId59"/>
    <p:sldId id="305" r:id="rId60"/>
    <p:sldId id="306" r:id="rId61"/>
    <p:sldId id="307" r:id="rId62"/>
    <p:sldId id="308" r:id="rId63"/>
    <p:sldId id="345" r:id="rId64"/>
    <p:sldId id="309" r:id="rId65"/>
    <p:sldId id="310" r:id="rId66"/>
    <p:sldId id="311" r:id="rId67"/>
    <p:sldId id="346" r:id="rId68"/>
    <p:sldId id="312" r:id="rId69"/>
    <p:sldId id="313" r:id="rId70"/>
    <p:sldId id="314" r:id="rId71"/>
    <p:sldId id="315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47" r:id="rId80"/>
    <p:sldId id="349" r:id="rId81"/>
    <p:sldId id="364" r:id="rId82"/>
    <p:sldId id="324" r:id="rId83"/>
    <p:sldId id="325" r:id="rId84"/>
    <p:sldId id="326" r:id="rId85"/>
    <p:sldId id="327" r:id="rId86"/>
    <p:sldId id="368" r:id="rId87"/>
    <p:sldId id="367" r:id="rId88"/>
    <p:sldId id="365" r:id="rId89"/>
    <p:sldId id="274" r:id="rId90"/>
    <p:sldId id="366" r:id="rId91"/>
    <p:sldId id="332" r:id="rId92"/>
    <p:sldId id="348" r:id="rId93"/>
    <p:sldId id="329" r:id="rId94"/>
    <p:sldId id="330" r:id="rId9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611"/>
    <a:srgbClr val="FF33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19" autoAdjust="0"/>
  </p:normalViewPr>
  <p:slideViewPr>
    <p:cSldViewPr snapToGrid="0">
      <p:cViewPr varScale="1">
        <p:scale>
          <a:sx n="78" d="100"/>
          <a:sy n="78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  <a:r>
                      <a:rPr lang="en-US" baseline="0" dirty="0"/>
                      <a:t> 505,9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9F-402D-8149-7D4D14E31C2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 2</a:t>
                    </a:r>
                    <a:r>
                      <a:rPr lang="en-US" baseline="0" dirty="0"/>
                      <a:t> 374,4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11-40C5-AA22-1167E9075E6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baseline="0" dirty="0"/>
                      <a:t> 604,9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11-40C5-AA22-1167E9075E6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r>
                      <a:rPr lang="en-US" baseline="0" dirty="0"/>
                      <a:t> 279,2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11-40C5-AA22-1167E9075E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 МО город Ирбит (36,6 тыс.чел.)</c:v>
                </c:pt>
                <c:pt idx="1">
                  <c:v>Тавдинский ГО (36,7 тыс.чел.)</c:v>
                </c:pt>
                <c:pt idx="2">
                  <c:v>Кушвинский ГО (35,8 тыс. чел.)</c:v>
                </c:pt>
                <c:pt idx="3">
                  <c:v>ГО Красноуфимск (37,8 тыс.чел.)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4505.8999999999996</c:v>
                </c:pt>
                <c:pt idx="1">
                  <c:v>2374.4</c:v>
                </c:pt>
                <c:pt idx="2">
                  <c:v>2604.9</c:v>
                </c:pt>
                <c:pt idx="3">
                  <c:v>3279.2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9F-402D-8149-7D4D14E31C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  <a:r>
                      <a:rPr lang="en-US" baseline="0" dirty="0"/>
                      <a:t> 524,8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9F-402D-8149-7D4D14E31C2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baseline="0" dirty="0"/>
                      <a:t> 331,9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11-40C5-AA22-1167E9075E6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baseline="0" dirty="0"/>
                      <a:t> 735,7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11-40C5-AA22-1167E9075E6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r>
                      <a:rPr lang="en-US" baseline="0" dirty="0"/>
                      <a:t> 079,5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11-40C5-AA22-1167E9075E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 МО город Ирбит (36,6 тыс.чел.)</c:v>
                </c:pt>
                <c:pt idx="1">
                  <c:v>Тавдинский ГО (36,7 тыс.чел.)</c:v>
                </c:pt>
                <c:pt idx="2">
                  <c:v>Кушвинский ГО (35,8 тыс. чел.)</c:v>
                </c:pt>
                <c:pt idx="3">
                  <c:v>ГО Красноуфимск (37,8 тыс.чел.)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4524.8</c:v>
                </c:pt>
                <c:pt idx="1">
                  <c:v>2331.9</c:v>
                </c:pt>
                <c:pt idx="2">
                  <c:v>2735.7</c:v>
                </c:pt>
                <c:pt idx="3">
                  <c:v>3079.5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9F-402D-8149-7D4D14E31C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1192640"/>
        <c:axId val="191194600"/>
      </c:barChart>
      <c:catAx>
        <c:axId val="191192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1194600"/>
        <c:crosses val="autoZero"/>
        <c:auto val="1"/>
        <c:lblAlgn val="ctr"/>
        <c:lblOffset val="100"/>
        <c:noMultiLvlLbl val="0"/>
      </c:catAx>
      <c:valAx>
        <c:axId val="191194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119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 sz="1200" b="1">
          <a:ln>
            <a:noFill/>
          </a:ln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E50-4C8B-8FB4-453F587BEF6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E50-4C8B-8FB4-453F587BEF6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7,7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02-4F34-B60A-B8765BFEA3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41.5</c:v>
                </c:pt>
                <c:pt idx="1">
                  <c:v>1.3</c:v>
                </c:pt>
                <c:pt idx="2">
                  <c:v>32.9</c:v>
                </c:pt>
                <c:pt idx="3">
                  <c:v>7.8</c:v>
                </c:pt>
                <c:pt idx="4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9A-44F5-8409-3B6EF56A90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02-4F34-B60A-B8765BFEA35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7,8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02-4F34-B60A-B8765BFEA3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 formatCode="General">
                  <c:v>40.9</c:v>
                </c:pt>
                <c:pt idx="1">
                  <c:v>1.5</c:v>
                </c:pt>
                <c:pt idx="2" formatCode="General">
                  <c:v>32.9</c:v>
                </c:pt>
                <c:pt idx="3" formatCode="General">
                  <c:v>7.7</c:v>
                </c:pt>
                <c:pt idx="4" formatCode="General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9A-44F5-8409-3B6EF56A90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049184"/>
        <c:axId val="306047616"/>
      </c:barChart>
      <c:catAx>
        <c:axId val="30604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306047616"/>
        <c:crosses val="autoZero"/>
        <c:auto val="1"/>
        <c:lblAlgn val="ctr"/>
        <c:lblOffset val="100"/>
        <c:noMultiLvlLbl val="0"/>
      </c:catAx>
      <c:valAx>
        <c:axId val="306047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604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19474940887874"/>
          <c:y val="3.0210382770090985E-2"/>
          <c:w val="0.79675988032035505"/>
          <c:h val="0.864465453551482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1828972735452982"/>
                  <c:y val="5.49279686728927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40-4D89-AB3D-1B95D79B3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Субвенции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1077.7</c:v>
                </c:pt>
                <c:pt idx="1">
                  <c:v>646.79999999999995</c:v>
                </c:pt>
                <c:pt idx="2">
                  <c:v>254.1</c:v>
                </c:pt>
                <c:pt idx="3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40-4D89-AB3D-1B95D79B39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2171841510393648"/>
                  <c:y val="1.2587514075501176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1078,5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40-4D89-AB3D-1B95D79B39F6}"/>
                </c:ext>
              </c:extLst>
            </c:dLbl>
            <c:dLbl>
              <c:idx val="2"/>
              <c:layout>
                <c:manualLayout>
                  <c:x val="0"/>
                  <c:y val="-5.4927968672891696E-3"/>
                </c:manualLayout>
              </c:layout>
              <c:tx>
                <c:rich>
                  <a:bodyPr/>
                  <a:lstStyle/>
                  <a:p>
                    <a:endParaRPr lang="en-US" dirty="0"/>
                  </a:p>
                  <a:p>
                    <a:r>
                      <a:rPr lang="en-US" dirty="0"/>
                      <a:t>211,5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40-4D89-AB3D-1B95D79B3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Субвенции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Трансферты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1078.5</c:v>
                </c:pt>
                <c:pt idx="1">
                  <c:v>646.79999999999995</c:v>
                </c:pt>
                <c:pt idx="2">
                  <c:v>211.5</c:v>
                </c:pt>
                <c:pt idx="3">
                  <c:v>103.5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40-4D89-AB3D-1B95D79B39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3768120"/>
        <c:axId val="303771648"/>
      </c:barChart>
      <c:catAx>
        <c:axId val="3037681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303771648"/>
        <c:crosses val="autoZero"/>
        <c:auto val="1"/>
        <c:lblAlgn val="ctr"/>
        <c:lblOffset val="100"/>
        <c:noMultiLvlLbl val="0"/>
      </c:catAx>
      <c:valAx>
        <c:axId val="30377164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0376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view3D>
      <c:rotX val="30"/>
      <c:rotY val="0"/>
      <c:rAngAx val="0"/>
      <c:perspective val="10"/>
    </c:view3D>
    <c:floor>
      <c:thickness val="0"/>
      <c:spPr>
        <a:solidFill>
          <a:srgbClr val="D9D9D9"/>
        </a:solidFill>
        <a:ln>
          <a:noFill/>
        </a:ln>
      </c:spPr>
    </c:floor>
    <c:sideWall>
      <c:thickness val="0"/>
      <c:spPr>
        <a:solidFill>
          <a:srgbClr val="D9D9D9"/>
        </a:solidFill>
        <a:ln>
          <a:noFill/>
        </a:ln>
      </c:spPr>
    </c:sideWall>
    <c:backWall>
      <c:thickness val="0"/>
      <c:spPr>
        <a:solidFill>
          <a:srgbClr val="D9D9D9"/>
        </a:solidFill>
        <a:ln>
          <a:noFill/>
        </a:ln>
      </c:spPr>
    </c:backWall>
    <c:plotArea>
      <c:layout>
        <c:manualLayout>
          <c:layoutTarget val="inner"/>
          <c:xMode val="edge"/>
          <c:yMode val="edge"/>
          <c:x val="0.14406149268534599"/>
          <c:y val="0.17514331015977599"/>
          <c:w val="0.40738904041656299"/>
          <c:h val="0.7461885595804369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5884783866435195"/>
          <c:y val="0.29284059031589199"/>
          <c:w val="0.43228499400752202"/>
          <c:h val="0.5574530373261770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zero"/>
    <c:showDLblsOverMax val="1"/>
  </c:chart>
  <c:spPr>
    <a:noFill/>
    <a:ln w="9360">
      <a:noFill/>
    </a:ln>
  </c:spPr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620-4DD4-A366-F3073CBBD12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620-4DD4-A366-F3073CBBD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620-4DD4-A366-F3073CBBD1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620-4DD4-A366-F3073CBBD12F}"/>
              </c:ext>
            </c:extLst>
          </c:dPt>
          <c:dLbls>
            <c:dLbl>
              <c:idx val="0"/>
              <c:layout>
                <c:manualLayout>
                  <c:x val="0"/>
                  <c:y val="-2.7950310559006212E-2"/>
                </c:manualLayout>
              </c:layout>
              <c:tx>
                <c:rich>
                  <a:bodyPr/>
                  <a:lstStyle/>
                  <a:p>
                    <a:fld id="{65B26C6B-0DBF-4655-BE8E-B7D6A4F7E350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:</a:t>
                    </a:r>
                    <a:r>
                      <a:rPr lang="ru-RU" baseline="0"/>
                      <a:t> </a:t>
                    </a:r>
                    <a:fld id="{472DA0A2-A2E6-4B3F-AD36-7A2715F3D3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20-4DD4-A366-F3073CBBD12F}"/>
                </c:ext>
              </c:extLst>
            </c:dLbl>
            <c:dLbl>
              <c:idx val="1"/>
              <c:layout>
                <c:manualLayout>
                  <c:x val="7.6028622540250446E-2"/>
                  <c:y val="2.7950310559006212E-2"/>
                </c:manualLayout>
              </c:layout>
              <c:tx>
                <c:rich>
                  <a:bodyPr/>
                  <a:lstStyle/>
                  <a:p>
                    <a:fld id="{57EFB3F5-C4A0-4D5B-9EFA-F13A86CBB471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: </a:t>
                    </a:r>
                    <a:fld id="{464914E8-883E-4E53-AA24-523B7F38600D}" type="VALUE">
                      <a:rPr lang="ru-RU" baseline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20-4DD4-A366-F3073CBBD12F}"/>
                </c:ext>
              </c:extLst>
            </c:dLbl>
            <c:dLbl>
              <c:idx val="2"/>
              <c:layout>
                <c:manualLayout>
                  <c:x val="-5.9630292188431726E-3"/>
                  <c:y val="-6.2111801242237166E-3"/>
                </c:manualLayout>
              </c:layout>
              <c:tx>
                <c:rich>
                  <a:bodyPr/>
                  <a:lstStyle/>
                  <a:p>
                    <a:fld id="{337D7F08-60F3-4BD4-A21C-A1EDFE2FFD03}" type="CATEGORYNAME">
                      <a:rPr lang="ru-RU" smtClean="0"/>
                      <a:pPr/>
                      <a:t>[ИМЯ КАТЕГОРИИ]</a:t>
                    </a:fld>
                    <a:r>
                      <a:rPr lang="ru-RU"/>
                      <a:t>:</a:t>
                    </a:r>
                    <a:r>
                      <a:rPr lang="ru-RU" baseline="0"/>
                      <a:t>           </a:t>
                    </a:r>
                    <a:fld id="{60700A41-1358-4A05-B223-5B7DF86A8A66}" type="VALUE">
                      <a:rPr lang="ru-RU" baseline="0" smtClean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620-4DD4-A366-F3073CBBD12F}"/>
                </c:ext>
              </c:extLst>
            </c:dLbl>
            <c:dLbl>
              <c:idx val="3"/>
              <c:layout>
                <c:manualLayout>
                  <c:x val="-2.981514609421641E-3"/>
                  <c:y val="-1.2422360248447204E-2"/>
                </c:manualLayout>
              </c:layout>
              <c:tx>
                <c:rich>
                  <a:bodyPr/>
                  <a:lstStyle/>
                  <a:p>
                    <a:fld id="{030D89CC-BB50-4A95-BEC0-168D446B4102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/>
                      <a:t>: </a:t>
                    </a:r>
                    <a:fld id="{235641FE-1772-4985-83FE-AE5C150660EC}" type="VALUE">
                      <a:rPr lang="ru-RU" baseline="0" smtClean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620-4DD4-A366-F3073CBBD12F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Культура</c:v>
                </c:pt>
                <c:pt idx="1">
                  <c:v>Социальная политика</c:v>
                </c:pt>
                <c:pt idx="2">
                  <c:v>Образование</c:v>
                </c:pt>
                <c:pt idx="3">
                  <c:v>Спорт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191.4</c:v>
                </c:pt>
                <c:pt idx="1">
                  <c:v>223.2</c:v>
                </c:pt>
                <c:pt idx="2">
                  <c:v>1816.4</c:v>
                </c:pt>
                <c:pt idx="3">
                  <c:v>140.9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20-4DD4-A366-F3073CBBD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211046947890742"/>
          <c:y val="2.7171539941677467E-2"/>
          <c:w val="0.47649211764320809"/>
          <c:h val="0.965449159948177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-0.12051156863084857"/>
                  <c:y val="6.91639198515426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79-49D2-8E46-7B26840F078D}"/>
                </c:ext>
              </c:extLst>
            </c:dLbl>
            <c:numFmt formatCode="#,##0.0_ ;\-#,##0.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Охрана окружающей среды</c:v>
                </c:pt>
                <c:pt idx="1">
                  <c:v>Средства массовой информации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Общегосударственные вопросы </c:v>
                </c:pt>
                <c:pt idx="4">
                  <c:v>Физическая культура и спорт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Национальная экономика</c:v>
                </c:pt>
                <c:pt idx="8">
                  <c:v>Жилищно-коммунальное хозяйство</c:v>
                </c:pt>
                <c:pt idx="9">
                  <c:v>Образование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1.3</c:v>
                </c:pt>
                <c:pt idx="1">
                  <c:v>2.2000000000000002</c:v>
                </c:pt>
                <c:pt idx="2">
                  <c:v>14.9</c:v>
                </c:pt>
                <c:pt idx="3">
                  <c:v>194.8</c:v>
                </c:pt>
                <c:pt idx="4">
                  <c:v>140.9</c:v>
                </c:pt>
                <c:pt idx="5">
                  <c:v>191.4</c:v>
                </c:pt>
                <c:pt idx="6">
                  <c:v>223.2</c:v>
                </c:pt>
                <c:pt idx="7">
                  <c:v>264</c:v>
                </c:pt>
                <c:pt idx="8">
                  <c:v>230.4</c:v>
                </c:pt>
                <c:pt idx="9">
                  <c:v>1816.4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6-453D-92AA-D7BB803AEC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3744208"/>
        <c:axId val="303748128"/>
      </c:barChart>
      <c:catAx>
        <c:axId val="30374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8128"/>
        <c:crosses val="autoZero"/>
        <c:auto val="1"/>
        <c:lblAlgn val="ctr"/>
        <c:lblOffset val="100"/>
        <c:noMultiLvlLbl val="0"/>
      </c:catAx>
      <c:valAx>
        <c:axId val="30374812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30374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9.3875761527846505E-2"/>
          <c:w val="0.96750729428680782"/>
          <c:h val="0.68379575923639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1310.8</c:v>
                </c:pt>
                <c:pt idx="1">
                  <c:v>1595.5</c:v>
                </c:pt>
                <c:pt idx="2">
                  <c:v>1584.5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B8-4749-9342-294312992C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1856"/>
        <c:axId val="303750088"/>
      </c:barChart>
      <c:catAx>
        <c:axId val="30374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0088"/>
        <c:crosses val="autoZero"/>
        <c:auto val="1"/>
        <c:lblAlgn val="ctr"/>
        <c:lblOffset val="100"/>
        <c:noMultiLvlLbl val="0"/>
      </c:catAx>
      <c:valAx>
        <c:axId val="30375008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3858818147025E-2"/>
          <c:y val="0.24488064478809146"/>
          <c:w val="0.9704611766243707"/>
          <c:h val="0.60021714431494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177.1</c:v>
                </c:pt>
                <c:pt idx="1">
                  <c:v>223.2</c:v>
                </c:pt>
                <c:pt idx="2">
                  <c:v>223.2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C6-4A70-93DF-07135E9A24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2640"/>
        <c:axId val="303744992"/>
      </c:barChart>
      <c:catAx>
        <c:axId val="30374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4992"/>
        <c:crosses val="autoZero"/>
        <c:auto val="1"/>
        <c:lblAlgn val="ctr"/>
        <c:lblOffset val="100"/>
        <c:noMultiLvlLbl val="0"/>
      </c:catAx>
      <c:valAx>
        <c:axId val="3037449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20.8</c:v>
                </c:pt>
                <c:pt idx="1">
                  <c:v>67.099999999999994</c:v>
                </c:pt>
                <c:pt idx="2">
                  <c:v>52.9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4-4DF4-A708-3AA79444CA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5384"/>
        <c:axId val="303743424"/>
      </c:barChart>
      <c:catAx>
        <c:axId val="30374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3424"/>
        <c:crosses val="autoZero"/>
        <c:auto val="1"/>
        <c:lblAlgn val="ctr"/>
        <c:lblOffset val="100"/>
        <c:noMultiLvlLbl val="0"/>
      </c:catAx>
      <c:valAx>
        <c:axId val="30374342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5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0.1303354938237396"/>
          <c:w val="0.96750729428680782"/>
          <c:h val="0.67211120101181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80.400000000000006</c:v>
                </c:pt>
                <c:pt idx="1">
                  <c:v>94.3</c:v>
                </c:pt>
                <c:pt idx="2">
                  <c:v>94.3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FC-4076-AC71-736B275EDB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5776"/>
        <c:axId val="303749304"/>
      </c:barChart>
      <c:catAx>
        <c:axId val="30374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9304"/>
        <c:crosses val="autoZero"/>
        <c:auto val="1"/>
        <c:lblAlgn val="ctr"/>
        <c:lblOffset val="100"/>
        <c:noMultiLvlLbl val="0"/>
      </c:catAx>
      <c:valAx>
        <c:axId val="30374930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5776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95.9</c:v>
                </c:pt>
                <c:pt idx="1">
                  <c:v>102.7</c:v>
                </c:pt>
                <c:pt idx="2">
                  <c:v>102.3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3-4FBB-9C63-02422B9A53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52048"/>
        <c:axId val="303746952"/>
      </c:barChart>
      <c:catAx>
        <c:axId val="30375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6952"/>
        <c:crosses val="autoZero"/>
        <c:auto val="1"/>
        <c:lblAlgn val="ctr"/>
        <c:lblOffset val="100"/>
        <c:noMultiLvlLbl val="0"/>
      </c:catAx>
      <c:valAx>
        <c:axId val="30374695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2020</c:v>
                </c:pt>
                <c:pt idx="1">
                  <c:v>Факт 2021</c:v>
                </c:pt>
                <c:pt idx="2">
                  <c:v>Факт 2022</c:v>
                </c:pt>
                <c:pt idx="3">
                  <c:v>Факт 2023</c:v>
                </c:pt>
                <c:pt idx="4">
                  <c:v>Факт 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47493</c:v>
                </c:pt>
                <c:pt idx="1">
                  <c:v>58040</c:v>
                </c:pt>
                <c:pt idx="2">
                  <c:v>55906</c:v>
                </c:pt>
                <c:pt idx="3">
                  <c:v>60057</c:v>
                </c:pt>
                <c:pt idx="4">
                  <c:v>81316.5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73-464E-8892-1AEB6A661C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056240"/>
        <c:axId val="306056632"/>
      </c:barChart>
      <c:catAx>
        <c:axId val="30605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56632"/>
        <c:crosses val="autoZero"/>
        <c:auto val="1"/>
        <c:lblAlgn val="ctr"/>
        <c:lblOffset val="100"/>
        <c:noMultiLvlLbl val="0"/>
      </c:catAx>
      <c:valAx>
        <c:axId val="30605663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605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</c:v>
                </c:pt>
                <c:pt idx="1">
                  <c:v>15.7</c:v>
                </c:pt>
                <c:pt idx="2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62-45DC-96F7-6C16177B16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6560"/>
        <c:axId val="303747736"/>
      </c:barChart>
      <c:catAx>
        <c:axId val="30374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7736"/>
        <c:crosses val="autoZero"/>
        <c:auto val="1"/>
        <c:lblAlgn val="ctr"/>
        <c:lblOffset val="100"/>
        <c:noMultiLvlLbl val="0"/>
      </c:catAx>
      <c:valAx>
        <c:axId val="30374773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111.7</c:v>
                </c:pt>
                <c:pt idx="1">
                  <c:v>137.30000000000001</c:v>
                </c:pt>
                <c:pt idx="2">
                  <c:v>136.9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64-41B9-BBAC-339D1F32E8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20"/>
        <c:axId val="303750872"/>
        <c:axId val="303750480"/>
      </c:barChart>
      <c:catAx>
        <c:axId val="303750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0480"/>
        <c:crosses val="autoZero"/>
        <c:auto val="1"/>
        <c:lblAlgn val="ctr"/>
        <c:lblOffset val="100"/>
        <c:noMultiLvlLbl val="0"/>
      </c:catAx>
      <c:valAx>
        <c:axId val="3037504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0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782,1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2E-409A-8A68-110EEB87F8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352.5</c:v>
                </c:pt>
                <c:pt idx="1">
                  <c:v>782.2</c:v>
                </c:pt>
                <c:pt idx="2">
                  <c:v>659.8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4F-4896-B2DB-653250FEA7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51656"/>
        <c:axId val="303752832"/>
      </c:barChart>
      <c:catAx>
        <c:axId val="30375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2832"/>
        <c:crosses val="autoZero"/>
        <c:auto val="1"/>
        <c:lblAlgn val="ctr"/>
        <c:lblOffset val="100"/>
        <c:noMultiLvlLbl val="0"/>
      </c:catAx>
      <c:valAx>
        <c:axId val="30375283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1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9.2904408501020275E-2"/>
          <c:w val="0.96750729428680782"/>
          <c:h val="0.81194834918217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26.9</c:v>
                </c:pt>
                <c:pt idx="1">
                  <c:v>77.599999999999994</c:v>
                </c:pt>
                <c:pt idx="2">
                  <c:v>77.5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34-42A1-89FA-D8792CBEEA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66160"/>
        <c:axId val="303757928"/>
      </c:barChart>
      <c:catAx>
        <c:axId val="30376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7928"/>
        <c:crosses val="autoZero"/>
        <c:auto val="1"/>
        <c:lblAlgn val="ctr"/>
        <c:lblOffset val="100"/>
        <c:noMultiLvlLbl val="0"/>
      </c:catAx>
      <c:valAx>
        <c:axId val="30375792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6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14,0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DC-4B4C-A6D5-B087E83139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10.7</c:v>
                </c:pt>
                <c:pt idx="1">
                  <c:v>14.3</c:v>
                </c:pt>
                <c:pt idx="2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E6-4FC6-9EA0-A8460E2897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61064"/>
        <c:axId val="303763416"/>
      </c:barChart>
      <c:catAx>
        <c:axId val="30376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63416"/>
        <c:crosses val="autoZero"/>
        <c:auto val="1"/>
        <c:lblAlgn val="ctr"/>
        <c:lblOffset val="100"/>
        <c:noMultiLvlLbl val="0"/>
      </c:catAx>
      <c:valAx>
        <c:axId val="30376341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61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3.8263007368299386E-2"/>
          <c:w val="1"/>
          <c:h val="0.83843590272606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43.4</c:v>
                </c:pt>
                <c:pt idx="1">
                  <c:v>62.8</c:v>
                </c:pt>
                <c:pt idx="2">
                  <c:v>59.9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EF-43CF-8F72-0B5A28D6DA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55968"/>
        <c:axId val="303758320"/>
      </c:barChart>
      <c:catAx>
        <c:axId val="30375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8320"/>
        <c:crosses val="autoZero"/>
        <c:auto val="1"/>
        <c:lblAlgn val="ctr"/>
        <c:lblOffset val="100"/>
        <c:noMultiLvlLbl val="0"/>
      </c:catAx>
      <c:valAx>
        <c:axId val="30375832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3.8263007368299386E-2"/>
          <c:w val="1"/>
          <c:h val="0.83843590272606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</c:v>
                </c:pt>
                <c:pt idx="1">
                  <c:v>План 2024</c:v>
                </c:pt>
                <c:pt idx="2">
                  <c:v>Факт 2024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12.3</c:v>
                </c:pt>
                <c:pt idx="2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EF-43CF-8F72-0B5A28D6DA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55968"/>
        <c:axId val="303758320"/>
      </c:barChart>
      <c:catAx>
        <c:axId val="30375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8320"/>
        <c:crosses val="autoZero"/>
        <c:auto val="1"/>
        <c:lblAlgn val="ctr"/>
        <c:lblOffset val="100"/>
        <c:noMultiLvlLbl val="0"/>
      </c:catAx>
      <c:valAx>
        <c:axId val="30375832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dirty="0"/>
              <a:t>на 01.01.2025 – 12,6 млн.</a:t>
            </a:r>
            <a:r>
              <a:rPr lang="ru-RU" sz="1800" baseline="0" dirty="0"/>
              <a:t> </a:t>
            </a:r>
            <a:r>
              <a:rPr lang="ru-RU" sz="1800" dirty="0"/>
              <a:t>руб.</a:t>
            </a:r>
          </a:p>
        </c:rich>
      </c:tx>
      <c:layout>
        <c:manualLayout>
          <c:xMode val="edge"/>
          <c:yMode val="edge"/>
          <c:x val="0.16484764680886516"/>
          <c:y val="2.296792628561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01.01.2019 - 26 706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C65-4844-9B30-07B5BA25EC8C}"/>
              </c:ext>
            </c:extLst>
          </c:dPt>
          <c:dLbls>
            <c:dLbl>
              <c:idx val="0"/>
              <c:layout>
                <c:manualLayout>
                  <c:x val="5.0446268790785419E-2"/>
                  <c:y val="-0.30724665201783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21090872026486"/>
                      <c:h val="0.101569274018613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C65-4844-9B30-07B5BA25EC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5-4844-9B30-07B5BA25E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i="0" baseline="0" dirty="0">
                <a:effectLst/>
              </a:rPr>
              <a:t>на 01.01.2024 – 24,1 млн. руб.</a:t>
            </a:r>
            <a:endParaRPr lang="ru-RU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232505644391452E-2"/>
          <c:y val="0.1464628288326848"/>
          <c:w val="0.80998076415589182"/>
          <c:h val="0.647395109620104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A4-4EA0-8708-85AE6A58B70F}"/>
              </c:ext>
            </c:extLst>
          </c:dPt>
          <c:dLbls>
            <c:dLbl>
              <c:idx val="0"/>
              <c:layout>
                <c:manualLayout>
                  <c:x val="-2.7872426280826569E-2"/>
                  <c:y val="-0.259740922595275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A4-4EA0-8708-85AE6A58B7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A4-4EA0-8708-85AE6A58B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889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2D-4025-80F6-DADE6159FB51}"/>
                </c:ext>
              </c:extLst>
            </c:dLbl>
            <c:dLbl>
              <c:idx val="1"/>
              <c:layout>
                <c:manualLayout>
                  <c:x val="-2.7712364297848055E-2"/>
                  <c:y val="-0.12561339384344886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2D-4025-80F6-DADE6159FB51}"/>
                </c:ext>
              </c:extLst>
            </c:dLbl>
            <c:dLbl>
              <c:idx val="2"/>
              <c:layout>
                <c:manualLayout>
                  <c:x val="-6.2163801498157797E-2"/>
                  <c:y val="9.6869713033368221E-2"/>
                </c:manualLayout>
              </c:layout>
              <c:tx>
                <c:rich>
                  <a:bodyPr/>
                  <a:lstStyle/>
                  <a:p>
                    <a:fld id="{02AA50CA-E8C4-403E-A917-E7ACA92CD392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    </a:t>
                    </a:r>
                    <a:fld id="{8D2C8FCC-213A-4EB7-9030-2F5E1DB2E897}" type="VALUE">
                      <a:rPr lang="ru-RU" baseline="0" smtClean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128754020557088"/>
                      <c:h val="9.001611285198284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F2D-4025-80F6-DADE6159FB51}"/>
                </c:ext>
              </c:extLst>
            </c:dLbl>
            <c:dLbl>
              <c:idx val="3"/>
              <c:layout>
                <c:manualLayout>
                  <c:x val="-4.792580728882883E-2"/>
                  <c:y val="0.12300497239148803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2D-4025-80F6-DADE6159FB51}"/>
                </c:ext>
              </c:extLst>
            </c:dLbl>
            <c:dLbl>
              <c:idx val="4"/>
              <c:layout>
                <c:manualLayout>
                  <c:x val="-6.5214173737324924E-2"/>
                  <c:y val="-9.1806206005289381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2D-4025-80F6-DADE6159FB51}"/>
                </c:ext>
              </c:extLst>
            </c:dLbl>
            <c:dLbl>
              <c:idx val="5"/>
              <c:layout>
                <c:manualLayout>
                  <c:x val="-2.8391063843530701E-2"/>
                  <c:y val="0.10510404085842319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71-4EAE-A9E8-5BCEDE5817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2019 (факт)</c:v>
                </c:pt>
                <c:pt idx="1">
                  <c:v>2020 (факт)</c:v>
                </c:pt>
                <c:pt idx="2">
                  <c:v>2021 (факт)</c:v>
                </c:pt>
                <c:pt idx="3">
                  <c:v>2022 (факт)</c:v>
                </c:pt>
                <c:pt idx="4">
                  <c:v>2023 (факт)</c:v>
                </c:pt>
                <c:pt idx="5">
                  <c:v>2024 (факт)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1633.5</c:v>
                </c:pt>
                <c:pt idx="1">
                  <c:v>1804.7</c:v>
                </c:pt>
                <c:pt idx="2">
                  <c:v>2185.5</c:v>
                </c:pt>
                <c:pt idx="3">
                  <c:v>2113.6</c:v>
                </c:pt>
                <c:pt idx="4">
                  <c:v>2274.1</c:v>
                </c:pt>
                <c:pt idx="5" formatCode="General">
                  <c:v>3079.5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F2D-4025-80F6-DADE6159FB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B0F0"/>
              </a:solidFill>
              <a:ln w="12700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119440431858307E-3"/>
                  <c:y val="-0.11988509575286813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2D-4025-80F6-DADE6159FB51}"/>
                </c:ext>
              </c:extLst>
            </c:dLbl>
            <c:dLbl>
              <c:idx val="1"/>
              <c:layout>
                <c:manualLayout>
                  <c:x val="-3.9515834657544845E-2"/>
                  <c:y val="8.9811530777319251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2D-4025-80F6-DADE6159FB51}"/>
                </c:ext>
              </c:extLst>
            </c:dLbl>
            <c:dLbl>
              <c:idx val="2"/>
              <c:layout>
                <c:manualLayout>
                  <c:x val="-0.10126273897670893"/>
                  <c:y val="-0.10965609269984306"/>
                </c:manualLayout>
              </c:layout>
              <c:tx>
                <c:rich>
                  <a:bodyPr/>
                  <a:lstStyle/>
                  <a:p>
                    <a:fld id="{C06F3D29-3179-4235-8178-7976FD7CBB2C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       </a:t>
                    </a:r>
                    <a:fld id="{FEA997F4-B06D-43F6-A211-98CF6F849302}" type="VALUE">
                      <a:rPr lang="ru-RU" baseline="0" smtClean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52433873264652"/>
                      <c:h val="9.001611285198284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F2D-4025-80F6-DADE6159FB51}"/>
                </c:ext>
              </c:extLst>
            </c:dLbl>
            <c:dLbl>
              <c:idx val="3"/>
              <c:layout>
                <c:manualLayout>
                  <c:x val="-4.673442354336927E-2"/>
                  <c:y val="-9.6153575091890778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71-4EAE-A9E8-5BCEDE58177A}"/>
                </c:ext>
              </c:extLst>
            </c:dLbl>
            <c:dLbl>
              <c:idx val="4"/>
              <c:layout>
                <c:manualLayout>
                  <c:x val="-2.1382753317460718E-2"/>
                  <c:y val="6.7512084638987141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47-46B1-871D-4C9B14E27367}"/>
                </c:ext>
              </c:extLst>
            </c:dLbl>
            <c:dLbl>
              <c:idx val="5"/>
              <c:layout>
                <c:manualLayout>
                  <c:x val="-8.5416580018815844E-2"/>
                  <c:y val="-3.7569202504438987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71-4EAE-A9E8-5BCEDE5817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2019 (факт)</c:v>
                </c:pt>
                <c:pt idx="1">
                  <c:v>2020 (факт)</c:v>
                </c:pt>
                <c:pt idx="2">
                  <c:v>2021 (факт)</c:v>
                </c:pt>
                <c:pt idx="3">
                  <c:v>2022 (факт)</c:v>
                </c:pt>
                <c:pt idx="4">
                  <c:v>2023 (факт)</c:v>
                </c:pt>
                <c:pt idx="5">
                  <c:v>2024 (факт)</c:v>
                </c:pt>
              </c:strCache>
            </c:strRef>
          </c:cat>
          <c:val>
            <c:numRef>
              <c:f>Лист1!$C$2:$C$7</c:f>
              <c:numCache>
                <c:formatCode>0.0</c:formatCode>
                <c:ptCount val="6"/>
                <c:pt idx="0">
                  <c:v>1604.5</c:v>
                </c:pt>
                <c:pt idx="1">
                  <c:v>1816.3</c:v>
                </c:pt>
                <c:pt idx="2">
                  <c:v>2245.6</c:v>
                </c:pt>
                <c:pt idx="3">
                  <c:v>2043.4</c:v>
                </c:pt>
                <c:pt idx="4">
                  <c:v>2346.9</c:v>
                </c:pt>
                <c:pt idx="5">
                  <c:v>3279.2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F2D-4025-80F6-DADE6159FB5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6058200"/>
        <c:axId val="306051928"/>
      </c:lineChart>
      <c:catAx>
        <c:axId val="306058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51928"/>
        <c:crosses val="autoZero"/>
        <c:auto val="1"/>
        <c:lblAlgn val="ctr"/>
        <c:lblOffset val="100"/>
        <c:noMultiLvlLbl val="0"/>
      </c:catAx>
      <c:valAx>
        <c:axId val="306051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58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ln w="50800" cap="rnd">
              <a:solidFill>
                <a:srgbClr val="0099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9FF"/>
              </a:solidFill>
              <a:ln w="88900">
                <a:solidFill>
                  <a:srgbClr val="0099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9834361063975958E-2"/>
                  <c:y val="6.1067749287083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BF-4E0B-AA75-BE7260F8B790}"/>
                </c:ext>
              </c:extLst>
            </c:dLbl>
            <c:dLbl>
              <c:idx val="1"/>
              <c:layout>
                <c:manualLayout>
                  <c:x val="-6.6073642966862717E-2"/>
                  <c:y val="-7.4467875177549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BF-4E0B-AA75-BE7260F8B790}"/>
                </c:ext>
              </c:extLst>
            </c:dLbl>
            <c:dLbl>
              <c:idx val="2"/>
              <c:layout>
                <c:manualLayout>
                  <c:x val="-6.1647341581976434E-2"/>
                  <c:y val="-6.9353323310959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BF-4E0B-AA75-BE7260F8B790}"/>
                </c:ext>
              </c:extLst>
            </c:dLbl>
            <c:dLbl>
              <c:idx val="3"/>
              <c:layout>
                <c:manualLayout>
                  <c:x val="-5.5524291332883655E-2"/>
                  <c:y val="6.1067749287083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BF-4E0B-AA75-BE7260F8B790}"/>
                </c:ext>
              </c:extLst>
            </c:dLbl>
            <c:dLbl>
              <c:idx val="4"/>
              <c:layout>
                <c:manualLayout>
                  <c:x val="-9.0739178390169289E-2"/>
                  <c:y val="1.0740558919838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7D-4283-A8C7-DD85710407A6}"/>
                </c:ext>
              </c:extLst>
            </c:dLbl>
            <c:dLbl>
              <c:idx val="5"/>
              <c:layout>
                <c:manualLayout>
                  <c:x val="-9.7773279963678766E-2"/>
                  <c:y val="1.03569675298446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66-469E-85EA-9823D14252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2019 (факт)</c:v>
                </c:pt>
                <c:pt idx="1">
                  <c:v>2020 (факт)</c:v>
                </c:pt>
                <c:pt idx="2">
                  <c:v>2021 (факт)</c:v>
                </c:pt>
                <c:pt idx="3">
                  <c:v>2022 (факт)</c:v>
                </c:pt>
                <c:pt idx="4">
                  <c:v>2023 (факт)</c:v>
                </c:pt>
                <c:pt idx="5">
                  <c:v>2024 (факт)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 formatCode="General">
                  <c:v>-29</c:v>
                </c:pt>
                <c:pt idx="1">
                  <c:v>11.6</c:v>
                </c:pt>
                <c:pt idx="2" formatCode="General">
                  <c:v>60.1</c:v>
                </c:pt>
                <c:pt idx="3" formatCode="General">
                  <c:v>-70.2</c:v>
                </c:pt>
                <c:pt idx="4" formatCode="General">
                  <c:v>72.8</c:v>
                </c:pt>
                <c:pt idx="5" formatCode="General">
                  <c:v>199.7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BF-4E0B-AA75-BE7260F8B79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6057808"/>
        <c:axId val="306048008"/>
      </c:lineChart>
      <c:catAx>
        <c:axId val="306057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48008"/>
        <c:crosses val="autoZero"/>
        <c:auto val="1"/>
        <c:lblAlgn val="ctr"/>
        <c:lblOffset val="100"/>
        <c:noMultiLvlLbl val="0"/>
      </c:catAx>
      <c:valAx>
        <c:axId val="30604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57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млн. руб.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D1-4171-8B77-BD255FCDCDE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D1-4171-8B77-BD255FCDCDE8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D1-4171-8B77-BD255FCDCD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Безвозмездные поступления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1189.3</c:v>
                </c:pt>
                <c:pt idx="1">
                  <c:v>1997.9</c:v>
                </c:pt>
                <c:pt idx="2" formatCode="General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D1-4171-8B77-BD255FCDCDE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813303189466168E-2"/>
          <c:y val="1.0951921897036006E-2"/>
          <c:w val="0.93252546059857511"/>
          <c:h val="0.83763617674695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НДФЛ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82-4D9E-B920-E6E46C7A9E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71042228480826E-2"/>
                  <c:y val="1.0505843770538925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81802563368363"/>
                      <c:h val="9.39306479836344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69B-4E97-9DDD-C11488107C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НДФЛ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996.5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82-4D9E-B920-E6E46C7A9E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4555952"/>
        <c:axId val="294556736"/>
      </c:barChart>
      <c:catAx>
        <c:axId val="29455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294556736"/>
        <c:crosses val="autoZero"/>
        <c:auto val="1"/>
        <c:lblAlgn val="ctr"/>
        <c:lblOffset val="100"/>
        <c:noMultiLvlLbl val="0"/>
      </c:catAx>
      <c:valAx>
        <c:axId val="294556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455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Liberation Serif" panose="02020603050405020304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Динамика поступления НДФЛ</a:t>
            </a:r>
          </a:p>
          <a:p>
            <a:pPr>
              <a:defRPr b="1">
                <a:solidFill>
                  <a:schemeClr val="tx1"/>
                </a:solidFill>
                <a:latin typeface="Liberation Serif" panose="02020603050405020304"/>
              </a:defRPr>
            </a:pPr>
            <a:endParaRPr lang="ru-RU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Liberation Serif" panose="02020603050405020304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4488828518701954E-2"/>
          <c:y val="8.6420826900058589E-2"/>
          <c:w val="0.93635408464566927"/>
          <c:h val="0.77054522818988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658.5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A7-4357-B499-D49B37C16D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D16349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996.5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A7-4357-B499-D49B37C16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4557128"/>
        <c:axId val="294557912"/>
      </c:barChart>
      <c:catAx>
        <c:axId val="294557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4557912"/>
        <c:crosses val="autoZero"/>
        <c:auto val="1"/>
        <c:lblAlgn val="ctr"/>
        <c:lblOffset val="100"/>
        <c:noMultiLvlLbl val="0"/>
      </c:catAx>
      <c:valAx>
        <c:axId val="2945579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4557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847239260376067"/>
          <c:y val="0.85610651028074647"/>
          <c:w val="0.31319164151848461"/>
          <c:h val="0.122556936675798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48E-4F61-A47F-4319ECF977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970.1</c:v>
                </c:pt>
                <c:pt idx="1">
                  <c:v>46</c:v>
                </c:pt>
                <c:pt idx="2">
                  <c:v>101</c:v>
                </c:pt>
                <c:pt idx="3">
                  <c:v>0.2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82-4D9E-B920-E6E46C7A9E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48E-4F61-A47F-4319ECF977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996.5</c:v>
                </c:pt>
                <c:pt idx="1">
                  <c:v>45.9</c:v>
                </c:pt>
                <c:pt idx="2">
                  <c:v>101.4</c:v>
                </c:pt>
                <c:pt idx="3">
                  <c:v>0.2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82-4D9E-B920-E6E46C7A9E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048792"/>
        <c:axId val="306049968"/>
      </c:barChart>
      <c:catAx>
        <c:axId val="30604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306049968"/>
        <c:crosses val="autoZero"/>
        <c:auto val="1"/>
        <c:lblAlgn val="ctr"/>
        <c:lblOffset val="100"/>
        <c:noMultiLvlLbl val="0"/>
      </c:catAx>
      <c:valAx>
        <c:axId val="306049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6048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053294753033511E-3"/>
          <c:y val="1.1111111111111112E-2"/>
          <c:w val="0.96807068788583162"/>
          <c:h val="0.78503608923884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7.1</c:v>
                </c:pt>
                <c:pt idx="1">
                  <c:v>11.6</c:v>
                </c:pt>
                <c:pt idx="2">
                  <c:v>10.5</c:v>
                </c:pt>
                <c:pt idx="3">
                  <c:v>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23-42AE-9E14-9F57DFC781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6.6</c:v>
                </c:pt>
                <c:pt idx="1">
                  <c:v>12.9</c:v>
                </c:pt>
                <c:pt idx="2">
                  <c:v>10.199999999999999</c:v>
                </c:pt>
                <c:pt idx="3">
                  <c:v>14.4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23-42AE-9E14-9F57DFC781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058984"/>
        <c:axId val="306050752"/>
      </c:barChart>
      <c:catAx>
        <c:axId val="306058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defRPr>
            </a:pPr>
            <a:endParaRPr lang="ru-RU"/>
          </a:p>
        </c:txPr>
        <c:crossAx val="306050752"/>
        <c:crosses val="autoZero"/>
        <c:auto val="1"/>
        <c:lblAlgn val="ctr"/>
        <c:lblOffset val="100"/>
        <c:noMultiLvlLbl val="0"/>
      </c:catAx>
      <c:valAx>
        <c:axId val="3060507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306058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0.30116</cdr:x>
      <cdr:y>0.31159</cdr:y>
    </cdr:from>
    <cdr:to>
      <cdr:x>0.49509</cdr:x>
      <cdr:y>0.41546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63955" y="1112808"/>
          <a:ext cx="1457864" cy="3709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0.07913</cdr:x>
      <cdr:y>0.28507</cdr:y>
    </cdr:from>
    <cdr:to>
      <cdr:x>0.3457</cdr:x>
      <cdr:y>0.42034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56652" y="633701"/>
          <a:ext cx="1875131" cy="3007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/>
            <a:t>996,5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0.07285</cdr:x>
      <cdr:y>0.461</cdr:y>
    </cdr:from>
    <cdr:to>
      <cdr:x>0.30924</cdr:x>
      <cdr:y>0.6161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2457" y="1024785"/>
          <a:ext cx="1662837" cy="3447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/>
            <a:t>658,5</a:t>
          </a:r>
          <a:r>
            <a:rPr lang="ru-RU" sz="1800" dirty="0"/>
            <a:t>.</a:t>
          </a:r>
        </a:p>
      </cdr:txBody>
    </cdr:sp>
  </cdr:relSizeAnchor>
  <cdr:relSizeAnchor xmlns:cdr="http://schemas.openxmlformats.org/drawingml/2006/chartDrawing">
    <cdr:from>
      <cdr:x>0.65804</cdr:x>
      <cdr:y>0.56522</cdr:y>
    </cdr:from>
    <cdr:to>
      <cdr:x>0.92656</cdr:x>
      <cdr:y>0.84783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46769" y="2018581"/>
          <a:ext cx="2018581" cy="10092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0.64197</cdr:x>
      <cdr:y>0.57488</cdr:y>
    </cdr:from>
    <cdr:to>
      <cdr:x>0.88754</cdr:x>
      <cdr:y>0.83092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825999" y="2053087"/>
          <a:ext cx="184605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0.82516</cdr:x>
      <cdr:y>0.2914</cdr:y>
    </cdr:from>
    <cdr:to>
      <cdr:x>0.98452</cdr:x>
      <cdr:y>0.54744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048157" y="659995"/>
          <a:ext cx="974934" cy="579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/>
            <a:t> </a:t>
          </a:r>
          <a:r>
            <a:rPr lang="ru-RU" sz="2000" b="1" dirty="0"/>
            <a:t>338,0</a:t>
          </a:r>
          <a:endParaRPr lang="ru-RU" sz="2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756000" y="5077708"/>
            <a:ext cx="6047640" cy="481027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1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6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1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62" name="PlaceHolder 5"/>
          <p:cNvSpPr>
            <a:spLocks noGrp="1"/>
          </p:cNvSpPr>
          <p:nvPr>
            <p:ph type="ftr"/>
          </p:nvPr>
        </p:nvSpPr>
        <p:spPr>
          <a:xfrm>
            <a:off x="0" y="10155776"/>
            <a:ext cx="3280680" cy="5341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63" name="PlaceHolder 6"/>
          <p:cNvSpPr>
            <a:spLocks noGrp="1"/>
          </p:cNvSpPr>
          <p:nvPr>
            <p:ph type="sldNum"/>
          </p:nvPr>
        </p:nvSpPr>
        <p:spPr>
          <a:xfrm>
            <a:off x="4278960" y="10155776"/>
            <a:ext cx="3280680" cy="5341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CBD4B1D-4271-455B-AA2D-EDD44A3EA9C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79320" y="4715606"/>
            <a:ext cx="5437440" cy="446508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4" name="CustomShape 3"/>
          <p:cNvSpPr/>
          <p:nvPr/>
        </p:nvSpPr>
        <p:spPr>
          <a:xfrm>
            <a:off x="3849840" y="9428333"/>
            <a:ext cx="2944800" cy="4952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E324F4D-4D09-4444-B7DF-6C88CEDB4EDB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54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16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4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17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46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20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30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39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2888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79320" y="4715606"/>
            <a:ext cx="5437440" cy="446508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7" name="CustomShape 3"/>
          <p:cNvSpPr/>
          <p:nvPr/>
        </p:nvSpPr>
        <p:spPr>
          <a:xfrm>
            <a:off x="3849840" y="9428333"/>
            <a:ext cx="2944800" cy="4952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EDF2068-F555-406A-A0EE-6918BA53BE02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71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564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51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885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80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620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55F3E-E1F7-7D93-862B-B70F0CB5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2B9C01-F4FD-BC85-A22C-9BDA7671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3E33B8-F4F1-63D1-472B-4B693CF77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427B-3126-481E-BB7D-3EC4AA800963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5D90D1-270D-BF38-2545-8ED87906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A4900-BF44-09C8-42B6-63C6B7F1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36D4F-DA55-4677-B319-D4A00C838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195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778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3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9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6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1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2" name="Line 10"/>
          <p:cNvSpPr/>
          <p:nvPr/>
        </p:nvSpPr>
        <p:spPr>
          <a:xfrm flipV="1">
            <a:off x="4562280" y="1576080"/>
            <a:ext cx="9720" cy="4818240"/>
          </a:xfrm>
          <a:prstGeom prst="line">
            <a:avLst/>
          </a:prstGeom>
          <a:ln w="9360">
            <a:solidFill>
              <a:schemeClr val="tx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PlaceHolder 1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4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65" name="PlaceHolder 1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0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1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11"/>
          <p:cNvSpPr/>
          <p:nvPr/>
        </p:nvSpPr>
        <p:spPr>
          <a:xfrm>
            <a:off x="8991720" y="324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2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3"/>
          <p:cNvSpPr/>
          <p:nvPr/>
        </p:nvSpPr>
        <p:spPr>
          <a:xfrm>
            <a:off x="0" y="0"/>
            <a:ext cx="9142560" cy="25131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Line 15"/>
          <p:cNvSpPr/>
          <p:nvPr/>
        </p:nvSpPr>
        <p:spPr>
          <a:xfrm>
            <a:off x="155520" y="2419200"/>
            <a:ext cx="8832600" cy="0"/>
          </a:xfrm>
          <a:prstGeom prst="line">
            <a:avLst/>
          </a:prstGeom>
          <a:ln w="1152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6"/>
          <p:cNvSpPr/>
          <p:nvPr/>
        </p:nvSpPr>
        <p:spPr>
          <a:xfrm>
            <a:off x="152280" y="15228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17"/>
          <p:cNvSpPr/>
          <p:nvPr/>
        </p:nvSpPr>
        <p:spPr>
          <a:xfrm>
            <a:off x="4267080" y="211464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CustomShape 18"/>
          <p:cNvSpPr/>
          <p:nvPr/>
        </p:nvSpPr>
        <p:spPr>
          <a:xfrm>
            <a:off x="4362480" y="220968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0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1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go-kruf.midural.ru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387360" y="4055242"/>
            <a:ext cx="8502840" cy="248238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 algn="ctr"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Отчет об исполнении бюджета</a:t>
            </a:r>
            <a:endParaRPr lang="en-US" sz="3200" b="1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</a:t>
            </a:r>
            <a:r>
              <a:rPr lang="ru-RU" sz="3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ородского</a:t>
            </a:r>
            <a:r>
              <a:rPr lang="en-US" sz="3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3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округа Красноуфимск </a:t>
            </a:r>
            <a:endParaRPr lang="ru-RU" sz="3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 2024 год</a:t>
            </a:r>
            <a:endParaRPr lang="ru-RU" sz="3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1028068" y="174476"/>
            <a:ext cx="7954384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Финансовое управление администрации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городского округа Красноуфимск 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E2B6237-7CC7-47CA-BED5-3F26E8D52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4" y="1543426"/>
            <a:ext cx="3712616" cy="251181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 descr="https://ksk66.ru/wp-content/uploads/2023/12/1667382996910-1.jpg">
            <a:extLst>
              <a:ext uri="{FF2B5EF4-FFF2-40B4-BE49-F238E27FC236}">
                <a16:creationId xmlns:a16="http://schemas.microsoft.com/office/drawing/2014/main" id="{36858B5F-7322-4329-9F81-F848BE62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62" y="1422447"/>
            <a:ext cx="3364635" cy="2525669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020932" y="160932"/>
            <a:ext cx="79615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Сведения об исполнении бюджета ГО Красноуфимск за 2024 год в сравнении с другими муниципальными образованиями, в млн. руб.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28980623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3687B625-63C4-4E78-84A9-A2C5716F8B1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020932" y="160932"/>
            <a:ext cx="79615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Динамика расходов бюджета ГО Красноуфимск в расчете на одного жителя, в рублях</a:t>
            </a: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3687B625-63C4-4E78-84A9-A2C5716F8B1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1EF1F542-5C74-4495-B024-FC9F335C0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48614"/>
              </p:ext>
            </p:extLst>
          </p:nvPr>
        </p:nvGraphicFramePr>
        <p:xfrm>
          <a:off x="285840" y="1419367"/>
          <a:ext cx="8598853" cy="4962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3034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071720" y="214200"/>
            <a:ext cx="7573719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доходов и расходов городского бюджета за 201</a:t>
            </a:r>
            <a:r>
              <a:rPr lang="en-US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9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– 202</a:t>
            </a:r>
            <a:r>
              <a:rPr lang="en-US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4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годы, млн. 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35230869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7" descr="1410339261_allday_10.jpg">
            <a:extLst>
              <a:ext uri="{FF2B5EF4-FFF2-40B4-BE49-F238E27FC236}">
                <a16:creationId xmlns:a16="http://schemas.microsoft.com/office/drawing/2014/main" id="{16E9DD9F-75D5-40E8-B62A-7155EB0F8AC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9334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071720" y="214200"/>
            <a:ext cx="7725167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Динамика дефицита (профицита) городского бюджета за 201</a:t>
            </a:r>
            <a:r>
              <a:rPr lang="en-US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9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202</a:t>
            </a:r>
            <a:r>
              <a:rPr lang="en-US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годы, </a:t>
            </a: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млн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руб.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67967695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A8E8F92C-D8CC-4CFD-ADD5-9FB6175C14D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020932" y="160932"/>
            <a:ext cx="7961520" cy="11174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Доходы бюджета в 2023-2024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г.г</a:t>
            </a:r>
            <a:r>
              <a:rPr lang="ru-RU" sz="3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lang="ru-RU" sz="3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686784" y="4469337"/>
            <a:ext cx="2311009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en-US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+</a:t>
            </a:r>
            <a:r>
              <a:rPr lang="ru-RU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932,3 млн. руб.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481898" y="2049196"/>
            <a:ext cx="3195275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000000"/>
                </a:solidFill>
                <a:highlight>
                  <a:srgbClr val="FFFF00"/>
                </a:highligh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2023 год</a:t>
            </a:r>
            <a:endParaRPr lang="en-US" sz="3200" b="1" spc="-1" dirty="0">
              <a:solidFill>
                <a:srgbClr val="000000"/>
              </a:solidFill>
              <a:highlight>
                <a:srgbClr val="FFFF00"/>
              </a:highligh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2 346,9 млн. руб.</a:t>
            </a:r>
            <a:endParaRPr lang="ru-RU" sz="32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5029201" y="2000160"/>
            <a:ext cx="3256200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000000"/>
                </a:solidFill>
                <a:highlight>
                  <a:srgbClr val="FFFF00"/>
                </a:highligh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2024 год</a:t>
            </a:r>
            <a:endParaRPr lang="en-US" sz="3200" b="1" spc="-1" dirty="0">
              <a:solidFill>
                <a:srgbClr val="000000"/>
              </a:solidFill>
              <a:highlight>
                <a:srgbClr val="FFFF00"/>
              </a:highligh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3 279,2 млн. руб.</a:t>
            </a:r>
            <a:endParaRPr lang="ru-RU" sz="32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21" name="CustomShape 7"/>
          <p:cNvSpPr/>
          <p:nvPr/>
        </p:nvSpPr>
        <p:spPr>
          <a:xfrm>
            <a:off x="4025640" y="5335832"/>
            <a:ext cx="1290960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39,7</a:t>
            </a:r>
            <a:r>
              <a:rPr lang="ru-RU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%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23" name="CustomShape 9"/>
          <p:cNvSpPr/>
          <p:nvPr/>
        </p:nvSpPr>
        <p:spPr>
          <a:xfrm>
            <a:off x="4050567" y="4930920"/>
            <a:ext cx="1498680" cy="4986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22" name="Picture 2" descr="С финансами не расставайтесь: только 7% планируют бюджет больше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2" y="3875973"/>
            <a:ext cx="3454768" cy="194234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Тульская городская Дума утвердила бюджет на 2019 и плановый период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48" y="3873406"/>
            <a:ext cx="2917371" cy="194491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7" descr="1410339261_allday_10.jpg">
            <a:extLst>
              <a:ext uri="{FF2B5EF4-FFF2-40B4-BE49-F238E27FC236}">
                <a16:creationId xmlns:a16="http://schemas.microsoft.com/office/drawing/2014/main" id="{DE7EE472-3AFD-4744-A922-FA29239C692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020932" y="160931"/>
            <a:ext cx="7961520" cy="111745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Структура доходов  бюджета ГО Красноуфимск за</a:t>
            </a:r>
            <a:r>
              <a:rPr lang="en-US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2024 год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7433084" y="1714680"/>
            <a:ext cx="1461275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Georgia"/>
                <a:ea typeface="Raavi"/>
              </a:rPr>
              <a:t>в</a:t>
            </a:r>
            <a:r>
              <a:rPr lang="ru-RU" sz="1800" b="1" strike="noStrike" spc="-1" dirty="0">
                <a:solidFill>
                  <a:srgbClr val="000000"/>
                </a:solidFill>
                <a:latin typeface="Georgia"/>
                <a:ea typeface="Raavi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Georgia"/>
                <a:ea typeface="Raavi"/>
              </a:rPr>
              <a:t>млн.руб</a:t>
            </a:r>
            <a:r>
              <a:rPr lang="ru-RU" sz="1800" b="1" strike="noStrike" spc="-1" dirty="0">
                <a:solidFill>
                  <a:srgbClr val="000000"/>
                </a:solidFill>
                <a:latin typeface="Georgia"/>
                <a:ea typeface="Raavi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34150778"/>
              </p:ext>
            </p:extLst>
          </p:nvPr>
        </p:nvGraphicFramePr>
        <p:xfrm>
          <a:off x="161548" y="1474838"/>
          <a:ext cx="8721452" cy="486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051DA0AB-744E-46C2-BC6F-FAD9578F41A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/>
          </p:nvPr>
        </p:nvGraphicFramePr>
        <p:xfrm>
          <a:off x="175260" y="1641544"/>
          <a:ext cx="2339890" cy="475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0" name="CustomShape 1"/>
          <p:cNvSpPr/>
          <p:nvPr/>
        </p:nvSpPr>
        <p:spPr>
          <a:xfrm>
            <a:off x="1020932" y="102783"/>
            <a:ext cx="796152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Исполнение налоговых доходов муниципального образования ГО Красноуфимск в 2024 г. (млн. руб.)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831765" y="1336533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102</a:t>
            </a:r>
            <a:r>
              <a:rPr lang="en-US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2515150" y="456684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4185248" y="441522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5862320" y="4568165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335" name="CustomShape 6"/>
          <p:cNvSpPr/>
          <p:nvPr/>
        </p:nvSpPr>
        <p:spPr>
          <a:xfrm>
            <a:off x="7686000" y="46857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6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7" descr="1410339261_allday_10.jpg">
            <a:extLst>
              <a:ext uri="{FF2B5EF4-FFF2-40B4-BE49-F238E27FC236}">
                <a16:creationId xmlns:a16="http://schemas.microsoft.com/office/drawing/2014/main" id="{A0F3BA81-0E2E-4B10-9533-4E7EFE515C6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  <p:sp>
        <p:nvSpPr>
          <p:cNvPr id="6" name="Текст 5"/>
          <p:cNvSpPr>
            <a:spLocks noGrp="1"/>
          </p:cNvSpPr>
          <p:nvPr>
            <p:ph type="body"/>
          </p:nvPr>
        </p:nvSpPr>
        <p:spPr>
          <a:xfrm>
            <a:off x="2915845" y="3824768"/>
            <a:ext cx="5892950" cy="2566320"/>
          </a:xfrm>
        </p:spPr>
        <p:txBody>
          <a:bodyPr>
            <a:normAutofit/>
          </a:bodyPr>
          <a:lstStyle/>
          <a:p>
            <a:r>
              <a:rPr lang="ru-RU" sz="1800" b="1" dirty="0"/>
              <a:t>Факторы повлиявшие на увеличение поступлений:</a:t>
            </a:r>
          </a:p>
          <a:p>
            <a:r>
              <a:rPr lang="ru-RU" sz="1800" dirty="0"/>
              <a:t>- рост норматива с 76% до 80%;</a:t>
            </a:r>
          </a:p>
          <a:p>
            <a:r>
              <a:rPr lang="ru-RU" sz="1800" dirty="0"/>
              <a:t>- рост заработной платы по бюджетным и иным организациям; </a:t>
            </a:r>
          </a:p>
          <a:p>
            <a:r>
              <a:rPr lang="ru-RU" sz="1800" dirty="0"/>
              <a:t>- увеличение поступлений налога от организаций, осуществляющих строительство скоростной автомобильной дороги Казань-Екатеринбург на участке Дюртюли-Ачит.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93FA7B00-9A55-410B-BA25-4E1193F5BDE2}"/>
              </a:ext>
            </a:extLst>
          </p:cNvPr>
          <p:cNvGraphicFramePr/>
          <p:nvPr>
            <p:extLst/>
          </p:nvPr>
        </p:nvGraphicFramePr>
        <p:xfrm>
          <a:off x="2495550" y="1278383"/>
          <a:ext cx="6117810" cy="2264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трелка вверх 6">
            <a:extLst>
              <a:ext uri="{FF2B5EF4-FFF2-40B4-BE49-F238E27FC236}">
                <a16:creationId xmlns:a16="http://schemas.microsoft.com/office/drawing/2014/main" id="{CE8582B4-487B-452F-BD63-250B963EA77C}"/>
              </a:ext>
            </a:extLst>
          </p:cNvPr>
          <p:cNvSpPr/>
          <p:nvPr/>
        </p:nvSpPr>
        <p:spPr>
          <a:xfrm>
            <a:off x="7543707" y="1980253"/>
            <a:ext cx="114300" cy="248080"/>
          </a:xfrm>
          <a:prstGeom prst="upArrow">
            <a:avLst/>
          </a:prstGeom>
          <a:solidFill>
            <a:srgbClr val="D17611"/>
          </a:solidFill>
          <a:ln>
            <a:solidFill>
              <a:srgbClr val="D1634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06333726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0" name="CustomShape 1"/>
          <p:cNvSpPr/>
          <p:nvPr/>
        </p:nvSpPr>
        <p:spPr>
          <a:xfrm>
            <a:off x="1020932" y="102783"/>
            <a:ext cx="796152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Исполнение налоговых доходов муниципального образования ГО Красноуфимск в 2024 г. (млн. руб.)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819743" y="1641544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102</a:t>
            </a:r>
            <a:r>
              <a:rPr lang="en-US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2515150" y="456684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99</a:t>
            </a:r>
            <a:r>
              <a:rPr lang="en-US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,6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4185248" y="441522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100,4%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5862320" y="4568165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98,5%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5" name="CustomShape 6"/>
          <p:cNvSpPr/>
          <p:nvPr/>
        </p:nvSpPr>
        <p:spPr>
          <a:xfrm>
            <a:off x="7606080" y="46857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pic>
        <p:nvPicPr>
          <p:cNvPr id="10" name="Рисунок 7" descr="1410339261_allday_10.jpg">
            <a:extLst>
              <a:ext uri="{FF2B5EF4-FFF2-40B4-BE49-F238E27FC236}">
                <a16:creationId xmlns:a16="http://schemas.microsoft.com/office/drawing/2014/main" id="{A0F3BA81-0E2E-4B10-9533-4E7EFE515C6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77997325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6" name="CustomShape 1"/>
          <p:cNvSpPr/>
          <p:nvPr/>
        </p:nvSpPr>
        <p:spPr>
          <a:xfrm>
            <a:off x="1020932" y="108092"/>
            <a:ext cx="796152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Исполнение налоговых доходов</a:t>
            </a:r>
            <a:r>
              <a:rPr lang="en-US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муниципального образования ГО Красноуфимск в 2024 г. </a:t>
            </a: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ru-RU" sz="2400" b="1" spc="-1" dirty="0" err="1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млн.руб</a:t>
            </a: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.)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1020932" y="3194285"/>
            <a:ext cx="1046629" cy="469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93,7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3208992" y="169984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111,</a:t>
            </a:r>
            <a:r>
              <a:rPr lang="en-US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0" name="CustomShape 4"/>
          <p:cNvSpPr/>
          <p:nvPr/>
        </p:nvSpPr>
        <p:spPr>
          <a:xfrm>
            <a:off x="5280831" y="2093777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97,6%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1" name="CustomShape 5"/>
          <p:cNvSpPr/>
          <p:nvPr/>
        </p:nvSpPr>
        <p:spPr>
          <a:xfrm>
            <a:off x="7352670" y="15582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104%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10" name="Рисунок 7" descr="1410339261_allday_10.jpg">
            <a:extLst>
              <a:ext uri="{FF2B5EF4-FFF2-40B4-BE49-F238E27FC236}">
                <a16:creationId xmlns:a16="http://schemas.microsoft.com/office/drawing/2014/main" id="{9BDA4809-515A-4E44-881F-B290130C623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04859814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2" name="CustomShape 1"/>
          <p:cNvSpPr/>
          <p:nvPr/>
        </p:nvSpPr>
        <p:spPr>
          <a:xfrm>
            <a:off x="1020932" y="116821"/>
            <a:ext cx="796152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Исполнение неналоговых доходов</a:t>
            </a:r>
            <a:r>
              <a:rPr lang="en-US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 Красноуфимск в 2024 г. (млн. руб.)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7637025" y="410389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212%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5891712" y="3922231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100,9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4218095" y="1984496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100%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2597898" y="4463311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10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9,9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7" name="CustomShape 6"/>
          <p:cNvSpPr/>
          <p:nvPr/>
        </p:nvSpPr>
        <p:spPr>
          <a:xfrm>
            <a:off x="913643" y="1361996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98,7%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10" name="Рисунок 7" descr="1410339261_allday_10.jpg">
            <a:extLst>
              <a:ext uri="{FF2B5EF4-FFF2-40B4-BE49-F238E27FC236}">
                <a16:creationId xmlns:a16="http://schemas.microsoft.com/office/drawing/2014/main" id="{35852D38-75E5-4A4E-8EAE-B31B90B9FA2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838080" y="428760"/>
            <a:ext cx="8304480" cy="190676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Уважаемые жители городского округа Красноуфимск!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380880" y="1676520"/>
            <a:ext cx="83804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Представляем вам в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доступной для граждан форме «</a:t>
            </a:r>
            <a:r>
              <a:rPr lang="ru-RU" sz="2000" b="1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Отчет о</a:t>
            </a:r>
            <a:r>
              <a:rPr lang="ru-RU" sz="2000" b="1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 исполнении бюджета городского округа Красноуфимск за 2024 год»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050" name="Picture 2" descr="Минфин Ингушетии просит жителей республики принять участие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22" y="2682155"/>
            <a:ext cx="6948457" cy="3474229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3A7CB16C-24E5-4E31-9E21-E122CA3BF9A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020932" y="160932"/>
            <a:ext cx="796152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Исполнение безвозмездных поступлений за 2024 год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7786000" y="2531850"/>
            <a:ext cx="630086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400" b="1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</a:t>
            </a: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7763622" y="3349410"/>
            <a:ext cx="674842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400" b="1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83,2</a:t>
            </a: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7790310" y="4166970"/>
            <a:ext cx="674842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400" b="1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98,6%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7741244" y="1699890"/>
            <a:ext cx="630086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400" b="1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33584246"/>
              </p:ext>
            </p:extLst>
          </p:nvPr>
        </p:nvGraphicFramePr>
        <p:xfrm>
          <a:off x="200416" y="1397000"/>
          <a:ext cx="7585584" cy="462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7" descr="1410339261_allday_10.jpg">
            <a:extLst>
              <a:ext uri="{FF2B5EF4-FFF2-40B4-BE49-F238E27FC236}">
                <a16:creationId xmlns:a16="http://schemas.microsoft.com/office/drawing/2014/main" id="{B9B00F72-7134-4835-BF72-E0185419620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88824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1020933" y="165660"/>
            <a:ext cx="7892248" cy="46021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Доходы бюджета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324001" y="1557360"/>
            <a:ext cx="8512200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2024 году в бюджет городского округа Красноуфимск уплачено отдельных налогов в расчете на одного жителя: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324000" y="2639384"/>
            <a:ext cx="1943280" cy="53514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26,3</a:t>
            </a:r>
            <a:r>
              <a:rPr lang="en-US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тыс. рублей</a:t>
            </a:r>
          </a:p>
        </p:txBody>
      </p:sp>
      <p:sp>
        <p:nvSpPr>
          <p:cNvPr id="359" name="CustomShape 4"/>
          <p:cNvSpPr/>
          <p:nvPr/>
        </p:nvSpPr>
        <p:spPr>
          <a:xfrm>
            <a:off x="324000" y="3388990"/>
            <a:ext cx="1943280" cy="9432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2,9 тыс. рублей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307800" y="4546656"/>
            <a:ext cx="1943280" cy="4320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0,3 тыс. рублей</a:t>
            </a:r>
          </a:p>
        </p:txBody>
      </p:sp>
      <p:sp>
        <p:nvSpPr>
          <p:cNvPr id="361" name="CustomShape 6"/>
          <p:cNvSpPr/>
          <p:nvPr/>
        </p:nvSpPr>
        <p:spPr>
          <a:xfrm>
            <a:off x="307800" y="5193122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0,</a:t>
            </a:r>
            <a:r>
              <a:rPr lang="en-US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</a:t>
            </a:r>
            <a:r>
              <a:rPr lang="ru-RU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тыс. рублей</a:t>
            </a:r>
          </a:p>
        </p:txBody>
      </p:sp>
      <p:sp>
        <p:nvSpPr>
          <p:cNvPr id="362" name="CustomShape 7"/>
          <p:cNvSpPr/>
          <p:nvPr/>
        </p:nvSpPr>
        <p:spPr>
          <a:xfrm>
            <a:off x="2413079" y="2639384"/>
            <a:ext cx="6406921" cy="53514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440">
              <a:buClr>
                <a:srgbClr val="262626"/>
              </a:buClr>
            </a:pPr>
            <a:r>
              <a:rPr lang="ru-RU" sz="1600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налога  на доходы физических лиц</a:t>
            </a:r>
          </a:p>
        </p:txBody>
      </p:sp>
      <p:sp>
        <p:nvSpPr>
          <p:cNvPr id="363" name="CustomShape 8"/>
          <p:cNvSpPr/>
          <p:nvPr/>
        </p:nvSpPr>
        <p:spPr>
          <a:xfrm>
            <a:off x="2413079" y="3240622"/>
            <a:ext cx="6406920" cy="943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440">
              <a:lnSpc>
                <a:spcPct val="100000"/>
              </a:lnSpc>
              <a:buClr>
                <a:srgbClr val="262626"/>
              </a:buClr>
            </a:pPr>
            <a:r>
              <a:rPr lang="ru-RU" sz="1600" b="1" strike="noStrike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налогов, взимаемых в связи с применением специальных налоговых режимов (упрощенная система налогообложения, патентная система налогообложения, единый налог на вмененный доход)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64" name="CustomShape 9"/>
          <p:cNvSpPr/>
          <p:nvPr/>
        </p:nvSpPr>
        <p:spPr>
          <a:xfrm>
            <a:off x="2413081" y="4546656"/>
            <a:ext cx="6423120" cy="4320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440">
              <a:buClr>
                <a:srgbClr val="262626"/>
              </a:buClr>
            </a:pPr>
            <a:r>
              <a:rPr lang="ru-RU" sz="1600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земельного налога</a:t>
            </a:r>
          </a:p>
        </p:txBody>
      </p:sp>
      <p:sp>
        <p:nvSpPr>
          <p:cNvPr id="365" name="CustomShape 10"/>
          <p:cNvSpPr/>
          <p:nvPr/>
        </p:nvSpPr>
        <p:spPr>
          <a:xfrm>
            <a:off x="2413080" y="5193121"/>
            <a:ext cx="6423120" cy="714599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440">
              <a:buClr>
                <a:srgbClr val="262626"/>
              </a:buClr>
            </a:pPr>
            <a:r>
              <a:rPr lang="ru-RU" sz="1600" b="1" spc="-1" dirty="0">
                <a:solidFill>
                  <a:srgbClr val="262626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налога на имущество физических лиц</a:t>
            </a:r>
          </a:p>
        </p:txBody>
      </p:sp>
      <p:pic>
        <p:nvPicPr>
          <p:cNvPr id="13" name="Рисунок 7" descr="1410339261_allday_10.jpg">
            <a:extLst>
              <a:ext uri="{FF2B5EF4-FFF2-40B4-BE49-F238E27FC236}">
                <a16:creationId xmlns:a16="http://schemas.microsoft.com/office/drawing/2014/main" id="{5D165E5A-2658-485B-B65D-3B455623440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2736000" y="3075840"/>
            <a:ext cx="3656160" cy="82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РАСХОДЫ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1162712" y="109368"/>
            <a:ext cx="7819740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eelawadee UI Semilight" panose="020B0402040204020203" pitchFamily="34" charset="-34"/>
              </a:rPr>
              <a:t>Бюджет города в 2024 году сохранил социальную направленность. </a:t>
            </a:r>
          </a:p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eelawadee UI Semilight" panose="020B0402040204020203" pitchFamily="34" charset="-34"/>
              </a:rPr>
              <a:t>Расходы на  образование, культуру, социальную политику, физическую культуру и спорт составляют  2 371,9 млн. руб. или  77 %  к общей сумме расходов бюджета.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eelawadee UI Semilight" panose="020B0402040204020203" pitchFamily="34" charset="-34"/>
            </a:endParaRPr>
          </a:p>
        </p:txBody>
      </p:sp>
      <p:graphicFrame>
        <p:nvGraphicFramePr>
          <p:cNvPr id="370" name="Диаграмма 371"/>
          <p:cNvGraphicFramePr/>
          <p:nvPr/>
        </p:nvGraphicFramePr>
        <p:xfrm>
          <a:off x="216360" y="3384000"/>
          <a:ext cx="8710920" cy="29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39195984"/>
              </p:ext>
            </p:extLst>
          </p:nvPr>
        </p:nvGraphicFramePr>
        <p:xfrm>
          <a:off x="358140" y="1435328"/>
          <a:ext cx="8519160" cy="4871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7" descr="1410339261_allday_10.jpg">
            <a:extLst>
              <a:ext uri="{FF2B5EF4-FFF2-40B4-BE49-F238E27FC236}">
                <a16:creationId xmlns:a16="http://schemas.microsoft.com/office/drawing/2014/main" id="{A6655CA4-AA1D-4134-9673-3C8B1DB1936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8551159-CCC3-451E-BDDB-0DFC42D8B9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146552"/>
              </p:ext>
            </p:extLst>
          </p:nvPr>
        </p:nvGraphicFramePr>
        <p:xfrm>
          <a:off x="152669" y="1278383"/>
          <a:ext cx="8829783" cy="5141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1" name="CustomShape 1"/>
          <p:cNvSpPr/>
          <p:nvPr/>
        </p:nvSpPr>
        <p:spPr>
          <a:xfrm>
            <a:off x="7575480" y="928800"/>
            <a:ext cx="6998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Georgia"/>
                <a:ea typeface="DejaVu Sans"/>
              </a:rPr>
              <a:t>64,9 %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1311378" y="438207"/>
            <a:ext cx="7434269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Структура расходов бюджета ГО Красноуфимск</a:t>
            </a:r>
            <a:r>
              <a:rPr lang="en-US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за 2024 год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8262756" y="1484306"/>
            <a:ext cx="860078" cy="4463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5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59%</a:t>
            </a:r>
          </a:p>
          <a:p>
            <a:pPr>
              <a:lnSpc>
                <a:spcPct val="100000"/>
              </a:lnSpc>
            </a:pPr>
            <a:endParaRPr lang="ru-RU" sz="1650" b="1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7,5%</a:t>
            </a:r>
          </a:p>
          <a:p>
            <a:pPr>
              <a:lnSpc>
                <a:spcPct val="100000"/>
              </a:lnSpc>
            </a:pPr>
            <a:endParaRPr lang="ru-RU" sz="1650" b="1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8,6%</a:t>
            </a:r>
          </a:p>
          <a:p>
            <a:pPr>
              <a:lnSpc>
                <a:spcPct val="100000"/>
              </a:lnSpc>
            </a:pPr>
            <a:endParaRPr lang="ru-RU" sz="165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7,2%</a:t>
            </a:r>
          </a:p>
          <a:p>
            <a:pPr>
              <a:lnSpc>
                <a:spcPct val="100000"/>
              </a:lnSpc>
            </a:pPr>
            <a:endParaRPr lang="ru-RU" sz="165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6,2%</a:t>
            </a:r>
          </a:p>
          <a:p>
            <a:pPr>
              <a:lnSpc>
                <a:spcPct val="100000"/>
              </a:lnSpc>
            </a:pPr>
            <a:endParaRPr lang="ru-RU" sz="165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4,6%</a:t>
            </a:r>
          </a:p>
          <a:p>
            <a:pPr>
              <a:lnSpc>
                <a:spcPct val="100000"/>
              </a:lnSpc>
            </a:pPr>
            <a:endParaRPr lang="ru-RU" sz="165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6,3%</a:t>
            </a:r>
          </a:p>
          <a:p>
            <a:pPr>
              <a:lnSpc>
                <a:spcPct val="100000"/>
              </a:lnSpc>
            </a:pPr>
            <a:endParaRPr lang="ru-RU" sz="165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0,</a:t>
            </a:r>
            <a:r>
              <a:rPr lang="en-US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</a:p>
          <a:p>
            <a:pPr>
              <a:lnSpc>
                <a:spcPct val="100000"/>
              </a:lnSpc>
            </a:pPr>
            <a:endParaRPr lang="ru-RU" sz="165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0,05%</a:t>
            </a:r>
          </a:p>
          <a:p>
            <a:pPr>
              <a:lnSpc>
                <a:spcPct val="100000"/>
              </a:lnSpc>
            </a:pPr>
            <a:endParaRPr lang="ru-RU" sz="165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650" b="1" spc="-1" dirty="0">
                <a:solidFill>
                  <a:srgbClr val="000000"/>
                </a:solidFill>
                <a:latin typeface="Times New Roman"/>
                <a:ea typeface="DejaVu Sans"/>
              </a:rPr>
              <a:t>0,05%</a:t>
            </a:r>
            <a:endParaRPr lang="ru-RU" sz="165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7" name="Рисунок 7" descr="1410339261_allday_10.jpg">
            <a:extLst>
              <a:ext uri="{FF2B5EF4-FFF2-40B4-BE49-F238E27FC236}">
                <a16:creationId xmlns:a16="http://schemas.microsoft.com/office/drawing/2014/main" id="{066F1DC0-24E1-4406-B859-63AF6336400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167714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Рисунок 1"/>
          <p:cNvPicPr/>
          <p:nvPr/>
        </p:nvPicPr>
        <p:blipFill>
          <a:blip r:embed="rId2"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376" name="Table 1"/>
          <p:cNvGraphicFramePr/>
          <p:nvPr>
            <p:extLst>
              <p:ext uri="{D42A27DB-BD31-4B8C-83A1-F6EECF244321}">
                <p14:modId xmlns:p14="http://schemas.microsoft.com/office/powerpoint/2010/main" val="596352578"/>
              </p:ext>
            </p:extLst>
          </p:nvPr>
        </p:nvGraphicFramePr>
        <p:xfrm>
          <a:off x="179280" y="1163520"/>
          <a:ext cx="8814407" cy="5523117"/>
        </p:xfrm>
        <a:graphic>
          <a:graphicData uri="http://schemas.openxmlformats.org/drawingml/2006/table">
            <a:tbl>
              <a:tblPr/>
              <a:tblGrid>
                <a:gridCol w="4879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0373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раздела расходов</a:t>
                      </a:r>
                      <a:endParaRPr lang="ru-RU" sz="18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год, млн. руб., факт</a:t>
                      </a:r>
                      <a:endParaRPr lang="ru-RU" sz="18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год, млн. руб., факт</a:t>
                      </a:r>
                      <a:endParaRPr lang="ru-RU" sz="18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14">
                <a:tc>
                  <a:txBody>
                    <a:bodyPr/>
                    <a:lstStyle/>
                    <a:p>
                      <a:pPr marL="343080" indent="-341640" algn="l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Всего расходы</a:t>
                      </a:r>
                      <a:endParaRPr lang="ru-RU" sz="18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2 274,1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3 079,5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5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Общегосударственные вопросы 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107,4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194,8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38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11,9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14,9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5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Национальная экономика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171,5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264,0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9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Жилищно-коммунальное хозяйство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220,8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230,4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5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Охрана окружающей среды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0,5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1,3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5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Образование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1 325,1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1 816,4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5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Культура, кинематография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152,5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191,4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5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Социальная политика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162,0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223,2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5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Физическая культура и спорт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121,0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140,9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55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Средства массовой информации</a:t>
                      </a:r>
                      <a:endParaRPr lang="ru-RU" sz="1800" b="0" strike="noStrike" cap="none" spc="-1" baseline="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1,4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2,2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77" name="CustomShape 2"/>
          <p:cNvSpPr/>
          <p:nvPr/>
        </p:nvSpPr>
        <p:spPr>
          <a:xfrm>
            <a:off x="963720" y="160932"/>
            <a:ext cx="8029967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Расходы по разделам</a:t>
            </a:r>
            <a:endParaRPr lang="ru-RU" sz="2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172967" y="1373998"/>
            <a:ext cx="8784000" cy="246075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Содержание органов местного самоуправления, ц/бухгалтерия  – 120,8 млн. руб.</a:t>
            </a: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Расходы, связанные с муниципальной собственностью (в т.ч. приобретение, содержание и ремонт муниципального имущества, постановка на кадастровый учет, снос (демонтаж) аварийных зданий (сооружений)) – 57,3 млн. руб.</a:t>
            </a:r>
          </a:p>
        </p:txBody>
      </p:sp>
      <p:sp>
        <p:nvSpPr>
          <p:cNvPr id="380" name="CustomShape 2"/>
          <p:cNvSpPr/>
          <p:nvPr/>
        </p:nvSpPr>
        <p:spPr>
          <a:xfrm>
            <a:off x="963720" y="155805"/>
            <a:ext cx="7999560" cy="11065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Общегосударственные вопросы</a:t>
            </a:r>
            <a:endParaRPr lang="ru-RU" sz="2200" b="1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факт 2024 год –</a:t>
            </a:r>
            <a:r>
              <a:rPr lang="en-US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194,8 млн. руб. (</a:t>
            </a:r>
            <a:r>
              <a:rPr lang="ru-RU" sz="2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факт 2023 год –</a:t>
            </a:r>
            <a:r>
              <a:rPr lang="en-US" sz="2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107,4 млн</a:t>
            </a: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руб.)</a:t>
            </a:r>
            <a:endParaRPr lang="ru-RU" sz="2200" b="1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F45189EB-B459-4DAC-A49C-3A18568F2026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FA005C-136E-46FD-8AE4-ABDAB72BE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79" y="3834756"/>
            <a:ext cx="8754801" cy="2834132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170402" y="-584932"/>
            <a:ext cx="8793420" cy="74467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endParaRPr lang="ru-RU" sz="2400" b="1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400" b="1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400" b="1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1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endParaRPr lang="ru-RU" sz="28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Содержание отдела Единая Диспетчерская Служба – 9,6 млн.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АПК «Безопасный город на территории ГО Красноуфимск» – 0,4 млн.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Мероприятия по пожарной безопасности – 1,9 млн.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правопорядка,  профилактическая работа и патриотическое воспитание молодежи – 0,5 млн.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Реконструкция и развитие автоматизированной системы централизованного оповещения  – 0,5 млн. руб.</a:t>
            </a:r>
          </a:p>
        </p:txBody>
      </p:sp>
      <p:sp>
        <p:nvSpPr>
          <p:cNvPr id="385" name="CustomShape 2"/>
          <p:cNvSpPr/>
          <p:nvPr/>
        </p:nvSpPr>
        <p:spPr>
          <a:xfrm>
            <a:off x="980347" y="178688"/>
            <a:ext cx="7984373" cy="113731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ациональная безопасность и правоохранительная деятельность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факт 2024 год –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14,9 млн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руб. (факт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2023 год – 11,9 млн.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руб.)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B326B79D-DA9D-4530-884F-128BC8278C2A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263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0" y="142704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252360" y="3791520"/>
            <a:ext cx="8639280" cy="63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1071720" y="212448"/>
            <a:ext cx="7954585" cy="76798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Национальная экономика</a:t>
            </a:r>
          </a:p>
          <a:p>
            <a:pPr algn="ctr"/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факт 202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год – 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26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млн. руб. (факт 2023 год – 171,5 млн.  руб.) 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91" name="CustomShape 5"/>
          <p:cNvSpPr/>
          <p:nvPr/>
        </p:nvSpPr>
        <p:spPr>
          <a:xfrm>
            <a:off x="256924" y="1590330"/>
            <a:ext cx="8616960" cy="443052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8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Дорожный фонд – факт 2024 г. – 253,9 млн. руб. (факт </a:t>
            </a:r>
            <a:r>
              <a:rPr lang="ru-RU" sz="28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– 163,7 млн</a:t>
            </a:r>
            <a:r>
              <a:rPr lang="ru-RU" sz="28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sz="2800" b="1" u="sng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Устройство и обустройство объектов дорожного хозяйства (устройство тротуаров, пешеходных ограждений, парковок, установка остановочных комплексов и новых знаков) – 11,2 млн.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и ремонт объектов дорожного хозяйства – 214,7 млн. руб.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Ремонт дворовых проездов МКД – 25,3 млн. руб. </a:t>
            </a:r>
            <a:endParaRPr lang="ru-RU" sz="2800" b="1" u="sng" strike="noStrike" spc="-1" dirty="0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0ABAA6AB-7A23-47E5-B259-A1528754F66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0" y="148428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169682" y="-357841"/>
            <a:ext cx="8803196" cy="723129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2400" b="1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2400" b="1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2400" b="1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2400" b="1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Отлов и содержание животных без владельцев – 4,7 млн.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Транспортное обслуживание населения – 2,3 млн.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Поддержка садоводческих товариществ – 0,4 млн.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Предоставление субсидий муниципальному фонду поддержки предпринимательства – 0,7 млн.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Услуги муниципальной бани – 0,6 млн. руб.</a:t>
            </a:r>
          </a:p>
          <a:p>
            <a:pPr marL="108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</a:pPr>
            <a:endParaRPr lang="ru-RU" sz="28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10" name="CustomShape 4"/>
          <p:cNvSpPr/>
          <p:nvPr/>
        </p:nvSpPr>
        <p:spPr>
          <a:xfrm>
            <a:off x="965184" y="176936"/>
            <a:ext cx="8008414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Национальная экономика</a:t>
            </a:r>
          </a:p>
          <a:p>
            <a:pPr algn="ctr"/>
            <a:r>
              <a:rPr lang="en-US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факт 2024 год – 264 млн. руб. (факт 2023 год – 171,5 млн. руб.) 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D22C2306-EB86-4FBF-A62F-6D644BF919BD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4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01680" y="228600"/>
            <a:ext cx="85330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понятия</a:t>
            </a:r>
            <a:endParaRPr lang="ru-RU" sz="33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301680" y="1527120"/>
            <a:ext cx="8502840" cy="4570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Бюджет</a:t>
            </a: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превышение расходов бюджета над его доходами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превышение доходов бюджета над его расходами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это совокупность взаимосвязанных по срокам, исполнителям, ресурсам мероприятий производственно-технологического, социального, организационного характера, направленных на достижение единой цели, решение общей проблемы.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21B9B3EF-8F27-454E-B7D4-4A597943FC0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965184" y="178688"/>
            <a:ext cx="8008414" cy="76798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Жилищное хозяйство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факт 2024 год – 25,6 млн. руб. (факт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2023 год – 12,7 млн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руб.)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252595" y="1565456"/>
            <a:ext cx="8622241" cy="3507199"/>
          </a:xfrm>
          <a:prstGeom prst="rect">
            <a:avLst/>
          </a:prstGeom>
          <a:solidFill>
            <a:srgbClr val="C5D1D7">
              <a:alpha val="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Переселение граждан из аварийного жилищного фонда–  20,1 млн.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Взносы на капитальный ремонт многоквартирных домов – 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2,2 млн</a:t>
            </a:r>
            <a:r>
              <a:rPr lang="ru-RU" sz="280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Капитальный ремонт и ремонт муниципального жилья – 2,9 млн. руб.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EFD7973C-28AF-4EB6-A716-9B7FEC0239E3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071720" y="239190"/>
            <a:ext cx="7808040" cy="76798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Коммунальное хозяйство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акт 2024 год </a:t>
            </a:r>
            <a:r>
              <a:rPr lang="en-US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62,4 млн. руб. (факт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2023 год 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104,9 млн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руб.)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170402" y="1562214"/>
            <a:ext cx="8747280" cy="4030419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</a:t>
            </a:r>
            <a:r>
              <a:rPr lang="ru-RU" sz="240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емонт сетей водоснабжения и водоотведения – </a:t>
            </a: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11,9 млн.</a:t>
            </a:r>
            <a:r>
              <a:rPr lang="ru-RU" sz="240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Тех. присоединение к электрическим сетям  очистных сооружений – 2,5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Проектно-изыскательские работы по объекту: Строительство системы хозяйственно-питьевого водоснабжения по водозабору «Химчистка» </a:t>
            </a:r>
            <a:r>
              <a:rPr lang="ru-RU" sz="2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9,8 млн</a:t>
            </a:r>
            <a:r>
              <a:rPr lang="ru-RU" sz="2400" strike="noStrike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Ремонт очистных сооружений – 0,9 млн. руб.</a:t>
            </a:r>
            <a:endParaRPr lang="ru-RU" sz="240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Меры соц. поддержки по частичному освобождению от платы за коммунальные услуги -25,2 млн. руб.</a:t>
            </a:r>
            <a:endParaRPr lang="ru-RU" sz="240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395280" y="1557360"/>
            <a:ext cx="874728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C82F6B8E-1350-4E20-8801-550727C8892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1493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959" y="1549465"/>
            <a:ext cx="873913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Уличное освещение – 17,3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Расширение и модернизация уличного освещения – 7,5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Замена светильников уличного освещения – 10,3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Озеленение города – 5,9 млн.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Содержание скверов и площадей – 4,1 млн.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Содержание мест захоронений – 3,8 млн. руб.</a:t>
            </a:r>
          </a:p>
          <a:p>
            <a:pPr>
              <a:spcAft>
                <a:spcPts val="1200"/>
              </a:spcAft>
            </a:pPr>
            <a:endParaRPr lang="ru-RU" sz="28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8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4843" y="214200"/>
            <a:ext cx="7989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Благоустройство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факт 2024 год – 113,2 млн. руб. (факт 2023 год – 75,9 млн. руб.)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3A880BA0-DB21-4294-A647-83C90FB81E6E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903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DD19B-96C3-4527-87BB-F3417F1D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                                </a:t>
            </a: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Благоустройство</a:t>
            </a:r>
            <a:b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          факт 2024 год – 113,2 млн. руб. (факт 2023 год – 75,9 млн. руб.)</a:t>
            </a: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2980B4-8039-43CC-914F-0FE6AAB796A8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Устройство детских игровых площадок – 7,4 млн. руб.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Площадки ТКО – 4,1 млн. руб.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Бульдозер «</a:t>
            </a:r>
            <a:r>
              <a:rPr lang="ru-RU" sz="2500" spc="-1" dirty="0" err="1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Четра</a:t>
            </a:r>
            <a:r>
              <a:rPr lang="ru-RU" sz="2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 - 15,6 млн. руб.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500" spc="-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ПСД для благоустройства общественной территории "Нижний уровень набережной р. Уфа  10,8 млн. руб. </a:t>
            </a:r>
            <a:endParaRPr lang="ru-RU" sz="25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Благоустройство дворовых территорий МКД («Уютный дворик») – 1,2 млн. руб.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Благоустройство общественной территории «Сквер по ул. Станционная» – 22,6 млн. руб.</a:t>
            </a:r>
            <a:endParaRPr lang="ru-RU" sz="25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23E00AC3-D40F-4737-8B94-15347823E97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04839" y="209102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58899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083" y="1560339"/>
            <a:ext cx="873886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Ликвидация объектов несанкционированного размещения отходов – 0,5 млн. руб.</a:t>
            </a:r>
          </a:p>
          <a:p>
            <a:pPr marL="342900" indent="-342900" algn="just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Обустройство и поддержание в надлежащем состоянии  источников нецентрализованного водоснабжения – 0,04 млн. руб.</a:t>
            </a:r>
          </a:p>
          <a:p>
            <a:pPr marL="342900" indent="-342900" algn="just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и проведение массовых экологических акций по очистке территории</a:t>
            </a:r>
            <a:r>
              <a:rPr lang="en-US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0,4 млн. руб.</a:t>
            </a:r>
          </a:p>
          <a:p>
            <a:pPr marL="342900" indent="-342900" algn="just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Проведение мероприятий по борьбе с борщевиком Сосновского – 0,32 млн.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8240" y="214200"/>
            <a:ext cx="7785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Охрана окружающей среды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2024 год – 1,3 млн. руб. (факт 2023 год – 0,5 млн. руб.)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9951200E-C5D6-4228-BD96-A641E4B38009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04839" y="209102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84941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083" y="1569216"/>
            <a:ext cx="87745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Дошкольное образование Факт 2024 г. - 504,4 млн. руб. 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(Факт 2023 г. </a:t>
            </a:r>
            <a:r>
              <a:rPr lang="en-US" sz="2000" b="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sz="2000" b="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428,1 млн. руб.)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деятельности дошкольных организаций</a:t>
            </a:r>
            <a:r>
              <a:rPr lang="en-US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497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Укрепление и развитие материально-технической базы</a:t>
            </a:r>
            <a:r>
              <a:rPr lang="en-US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</a:t>
            </a:r>
            <a:r>
              <a:rPr lang="en-US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2,3 млн.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Уральская инженерная школа — 0,4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Служба ранней помощи — 0,5 млн. руб.</a:t>
            </a:r>
            <a:endParaRPr lang="en-US" sz="28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Инициативный проект «</a:t>
            </a:r>
            <a:r>
              <a:rPr lang="ru-RU" sz="2800" spc="-1" dirty="0" err="1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Заниматика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на стене» - 0,3 млн.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75656" y="214200"/>
            <a:ext cx="77593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Образование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факт 2024 год – 1 816,4 млн. руб. (факт 2023 год – </a:t>
            </a:r>
            <a:r>
              <a:rPr lang="en-US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</a:t>
            </a: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325,1 млн. руб.)</a:t>
            </a:r>
            <a:endParaRPr lang="ru-RU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5D281833-CC9E-4C40-8AAA-F93C13B6850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214200"/>
            <a:ext cx="800073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587379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828" y="1495243"/>
            <a:ext cx="8708343" cy="4278094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деятельности общеобразовательных организаций – 649,3 млн.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Укрепление и развитие материально-технической базы</a:t>
            </a:r>
            <a:r>
              <a:rPr lang="en-US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6,5 млн.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Питание обучающихся — 72,3 млн.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Ежемесячное денежное вознаграждение за классное руководство педагогическим работникам  – 39,1 млн.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Капитальный ремонт школы № 2 – 149,1 млн.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7018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Общее образование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факт 2024 г. - 951,9 млн. руб. (факт 2023 г. – 588,6 млн. руб.)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1E922301-7D35-4484-844B-74071B41E31A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60449" y="145944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0696" y="206656"/>
            <a:ext cx="647128" cy="8357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748814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867" y="1560338"/>
            <a:ext cx="879770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8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предоставления дополнительного образования – 88,2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Персонифицированное финансирование дополнительного образования детей – 8,3 млн. руб.</a:t>
            </a:r>
            <a:endParaRPr lang="en-US" sz="28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Укрепление и развитие материально-технической базы</a:t>
            </a:r>
            <a:r>
              <a:rPr lang="en-US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</a:t>
            </a:r>
            <a:r>
              <a:rPr lang="en-US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0,2 млн. руб.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214200"/>
            <a:ext cx="77378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Дополнительное образование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факт 2024 год – 103 млн. руб. (факт 2023 год – 139,7 млн. руб.)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0DE42F4F-6BBB-4EB1-AB73-72B9EC17EE5A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82210" y="227360"/>
            <a:ext cx="760824" cy="9230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257608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69" y="1563420"/>
            <a:ext cx="87099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8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МАУ «Центр творчества детей и молодежи» 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sz="2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24,5 млн</a:t>
            </a: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МБУ «Патриот» - 2,2 млн.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Молодежная биржа труда – 1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Укрепление материально-технической базы – 3,2 млн.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Капитальный ремонт здания МЦ «Космос» – 19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665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 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2024 год – 54,6 млн. руб. (факт 2023 год – 21,7 млн. руб.)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73238D7D-8A65-4022-B3E0-1DB93A3322E0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29837" y="171360"/>
            <a:ext cx="841883" cy="110172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56046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560339"/>
            <a:ext cx="87368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Капитальный ремонт, приведение в соответствие с требованиями пожарной безопасности и санитарного законодательства зданий образовательных организаций – 63,5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Антитеррористическая безопасность образовательных учреждений  - 34,6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Расходы на отдых и оздоровление детей – 38,2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в образовательных организациях условий для получения детьми-инвалидами качественного образования – 2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Замена оконных конструкций в детских садах – 2 млн.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1420" y="280130"/>
            <a:ext cx="7694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Другие вопросы в области образования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факт 2024 год – 202,5 млн. руб. (факт 2023 год – 147 млн. руб.)</a:t>
            </a:r>
            <a:endParaRPr lang="ru-RU" sz="2000" b="1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6DC59AB0-7CBD-4292-8351-3E92A58132D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9326" y="171360"/>
            <a:ext cx="785516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1785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244520" y="228600"/>
            <a:ext cx="75898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понятия</a:t>
            </a:r>
            <a:endParaRPr lang="ru-RU" sz="33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395280" y="1628640"/>
            <a:ext cx="8409240" cy="4469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Межбюджетные трансферты - </a:t>
            </a:r>
            <a:r>
              <a:rPr lang="ru-RU" sz="2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Федерации: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Дотации - </a:t>
            </a:r>
            <a:r>
              <a:rPr lang="ru-RU" sz="2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предоставляемые на безвозмездной и безвозвратной основе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Субсидии - </a:t>
            </a:r>
            <a:r>
              <a:rPr lang="ru-RU" sz="2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предоставляемые на условиях долевого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софинансирования</a:t>
            </a:r>
            <a:r>
              <a:rPr lang="ru-RU" sz="2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расходов других бюджетов 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Субвенции – </a:t>
            </a:r>
            <a:r>
              <a:rPr lang="ru-RU" sz="2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предоставляемые на финансирование «переданных» другим публично-правовым образованием полномочий.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A65C694F-0414-497D-BF52-79010A7FCBB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524" y="1560339"/>
            <a:ext cx="880492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 Культуры и Досуга – 76,9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Музей –18,5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Библиотеки – 38,9 млн.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Мероприятия – 6,1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Охрана культурного наследия – 1,8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Укрепление материально-технической базы учреждений культуры – 14,9 млн. руб.</a:t>
            </a:r>
            <a:endParaRPr lang="ru-RU" sz="28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20010"/>
            <a:ext cx="77894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2024 год – 191,4 млн. руб. (факт 2023 год – 152,5 млн. руб.) 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33BF306D-E851-4D11-A6DF-6E6488BB126E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220010"/>
            <a:ext cx="901318" cy="1078438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426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325" y="1560338"/>
            <a:ext cx="880427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Выплаты почетным гражданам  города – 0,16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Субсидии и компенсации гражданам на оплату ЖКУ – 125,7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Социальные выплаты  молодым семьям - 4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Социальная поддержка населения города - 77,5 млн. руб.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4842" y="169810"/>
            <a:ext cx="8018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факт 2024 год – 223,2 млн. руб. 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(факт 2023 год – 162,0 млн. руб.) 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CD536C79-7E04-4E99-B675-BE0137978B9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9325" y="169810"/>
            <a:ext cx="937917" cy="114611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58190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348800"/>
            <a:ext cx="874251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Мероприятия в сфере физической культуры и спорта – </a:t>
            </a:r>
            <a:r>
              <a:rPr lang="en-US" sz="2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</a:t>
            </a:r>
            <a:r>
              <a:rPr lang="ru-RU" sz="2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,8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Укрепление материально-технической базы – 6,6 млн.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Учреждения физической культуры и спорта – 108,5 млн.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Направление спортсменов на официальные спортивные мероприятия – 1,7 млн.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Ремонт спортивно-оздоровительного комплекса по ул. Московская– 16,2 млн. руб.</a:t>
            </a:r>
            <a:endParaRPr lang="en-US" sz="26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400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169810"/>
            <a:ext cx="7706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Физическая культура и спорт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факт 2024 год – </a:t>
            </a:r>
            <a:r>
              <a:rPr lang="en-US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</a:t>
            </a: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40,9 млн. руб. (факт 2023 год – 121,0 млн. руб.) 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39249610-E9D5-4AE5-A9E3-784063D17F1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24682" y="16981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24682" y="175028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045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7"/>
            <a:ext cx="86441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МАУ газета «Вперед» Факт  2024 г. – 2,2 млн. руб. (Факт 2023 г. – 1,4 млн. руб.)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8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муниципального долга: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2024</a:t>
            </a:r>
            <a:r>
              <a:rPr lang="en-US" sz="28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– 0,02 млн. руб. (Факт 2023</a:t>
            </a:r>
            <a:r>
              <a:rPr lang="en-US" sz="28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– 0,03 млн. руб.)</a:t>
            </a: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F3E939CA-D5AE-40E9-B67F-CCFBB55844F8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04838" y="171360"/>
            <a:ext cx="902404" cy="11445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907206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170401" y="1393793"/>
            <a:ext cx="4401597" cy="499812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74320" indent="-272880" algn="ctr">
              <a:lnSpc>
                <a:spcPct val="100000"/>
              </a:lnSpc>
              <a:spcBef>
                <a:spcPts val="581"/>
              </a:spcBef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3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Бюджет ГО Красноуфимск исполнялся на основе  12 муниципальных программ, охватывающих все основные сферы расходов бюджета</a:t>
            </a:r>
            <a:endParaRPr lang="ru-RU" sz="3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4572000" y="1393794"/>
            <a:ext cx="4401598" cy="499812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1000" lnSpcReduction="10000"/>
          </a:bodyPr>
          <a:lstStyle/>
          <a:p>
            <a:pPr marL="274320">
              <a:lnSpc>
                <a:spcPct val="100000"/>
              </a:lnSpc>
              <a:spcBef>
                <a:spcPts val="56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Непрограммные расходы в 2024 году составили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1,5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%: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4320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Содержание Думы ГО Красноуфимск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4320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Содержание Ревизионной комиссии ГО Красноуфимск  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4320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Расходы резервного фонда Администрации ГО Красноуфимск, резервного фонда </a:t>
            </a:r>
            <a:r>
              <a:rPr lang="ru-RU" sz="20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Правительства Свердловской области</a:t>
            </a:r>
            <a:endParaRPr lang="ru-RU" sz="2000" b="0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74320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фондов оплаты труда работников ОМС и работников МУ, за исключением работников, заработная плата которых определяется в соответствии с Указами Президента РФ за счёт МБТ</a:t>
            </a:r>
          </a:p>
          <a:p>
            <a:pPr marL="274320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муниципальной системы закупок</a:t>
            </a:r>
          </a:p>
          <a:p>
            <a:pPr marL="274320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Совершенствование программных, ИТ ресурсов бюджетного процесса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D11BE81E-AD10-4908-B55A-DE849C28FEF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" name="Table 1"/>
          <p:cNvGraphicFramePr/>
          <p:nvPr>
            <p:extLst>
              <p:ext uri="{D42A27DB-BD31-4B8C-83A1-F6EECF244321}">
                <p14:modId xmlns:p14="http://schemas.microsoft.com/office/powerpoint/2010/main" val="884073283"/>
              </p:ext>
            </p:extLst>
          </p:nvPr>
        </p:nvGraphicFramePr>
        <p:xfrm>
          <a:off x="170402" y="1258529"/>
          <a:ext cx="8803194" cy="5287564"/>
        </p:xfrm>
        <a:graphic>
          <a:graphicData uri="http://schemas.openxmlformats.org/drawingml/2006/table">
            <a:tbl>
              <a:tblPr/>
              <a:tblGrid>
                <a:gridCol w="58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9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1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908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№ 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год,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млн. руб.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план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год,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млн. руб.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%</a:t>
                      </a:r>
                      <a:endParaRPr lang="ru-RU" sz="14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94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Развитие и обеспечение эффективности деятельности администрации городского округа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137,3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136,9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99,7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94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Развитие и модернизация жилищно-коммунального и дорожного хозяйства городского округа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782,1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659,8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84,4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7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Управление муниципальными финансами городского округа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15,7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15,7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Управление муниципальной собственностью городского округа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102,7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102,3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99,7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Развитие системы образования в городском округе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1 595,5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1 584,5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99,3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7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Развитие молодежной политики в городском округе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67,1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52,9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78,8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82" name="CustomShape 2"/>
          <p:cNvSpPr/>
          <p:nvPr/>
        </p:nvSpPr>
        <p:spPr>
          <a:xfrm>
            <a:off x="1071720" y="214200"/>
            <a:ext cx="7818405" cy="52176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Муниципальные программы </a:t>
            </a:r>
            <a:endParaRPr lang="ru-RU" sz="2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15D2465E-FE85-47E9-9542-CAE58AC19EB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" name="Table 1"/>
          <p:cNvGraphicFramePr/>
          <p:nvPr>
            <p:extLst>
              <p:ext uri="{D42A27DB-BD31-4B8C-83A1-F6EECF244321}">
                <p14:modId xmlns:p14="http://schemas.microsoft.com/office/powerpoint/2010/main" val="1775905648"/>
              </p:ext>
            </p:extLst>
          </p:nvPr>
        </p:nvGraphicFramePr>
        <p:xfrm>
          <a:off x="170402" y="1238865"/>
          <a:ext cx="8826114" cy="5575157"/>
        </p:xfrm>
        <a:graphic>
          <a:graphicData uri="http://schemas.openxmlformats.org/drawingml/2006/table">
            <a:tbl>
              <a:tblPr/>
              <a:tblGrid>
                <a:gridCol w="469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0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0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7877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Сумма на</a:t>
                      </a:r>
                      <a:endParaRPr lang="ru-RU" sz="12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12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млн. руб. план</a:t>
                      </a:r>
                      <a:endParaRPr lang="ru-RU" sz="12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Сумма на</a:t>
                      </a:r>
                      <a:endParaRPr lang="ru-RU" sz="12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год,</a:t>
                      </a:r>
                      <a:endParaRPr lang="ru-RU" sz="12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млн. руб.</a:t>
                      </a:r>
                      <a:r>
                        <a:rPr lang="ru-RU" sz="1200" b="1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2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%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6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Развитие культуры городского округа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223,2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223,2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607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Развитие физической культуры и спорта ГО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94,3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94,3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607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Социальная поддержка населения  ГО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77,6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77,5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99,9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607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Обеспечение безопасности  жизнедеятельности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населения ГО Красноуфимск до 2028 года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14,3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14,0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97,9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607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Формирование современной городской среды на территории ГО Красноуфимск на 2018-2027 годы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62,8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59,9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95,4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7968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Программа по энергосбережению и повышению энергетической эффективности в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ГО Красноуфимск 2021-2030 годы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12,3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12,3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761897"/>
                  </a:ext>
                </a:extLst>
              </a:tr>
              <a:tr h="393837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Всего расходов по муниципальным программам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3 184,9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3 033,3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95,2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837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Непрограммные направления расходов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47,9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46,2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96,6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837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ВСЕГО РАСХОДОВ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3 232,8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3 079,5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95,3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CustomShape 2"/>
          <p:cNvSpPr/>
          <p:nvPr/>
        </p:nvSpPr>
        <p:spPr>
          <a:xfrm>
            <a:off x="1071720" y="214200"/>
            <a:ext cx="7818405" cy="52176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Муниципальные программы </a:t>
            </a:r>
            <a:endParaRPr lang="ru-RU" sz="2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FBE86DE4-3717-4841-9807-A15766BC6CA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1073160" y="214200"/>
            <a:ext cx="79916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363794" y="1376516"/>
            <a:ext cx="8239126" cy="504608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Цели: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обеспечение доступности качественного общего образования, соответствующего требованиям современного социально-экономического развития городского округа Красноуфимск;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обеспечение доступности качественных образовательных услуг в сфере дополнительного образования в городском округе Красноуфимск;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условий для сохранения здоровья и развития детей в городском округе Красноуфимск;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развитие системы патриотического воспитания несовершеннолетних городского округа Красноуфимск;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обеспечение достижения 100-процентной доступности дошкольного образования для детей в возрасте от 3 до 7 лет;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приведение материально-технической базы образовательных организаций городского округа Красноуфимск в соответствие с современными требованиями к условиям реализации федеральных государственных образовательных стандартов;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обеспечение муниципальных  мероприятий в сфере образования.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C3A7BD0D-BAA1-4F82-8481-A011FB32ACF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1073160" y="214200"/>
            <a:ext cx="79916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285840" y="1304280"/>
            <a:ext cx="8207640" cy="304553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Муниципальный орган управления образованием Управление образованием городского округа Красноуфимск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 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1.</a:t>
            </a:r>
            <a:r>
              <a:rPr lang="ru-RU" sz="1600" b="0" i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“Развитие системы дошкольного образования в городском округе Красноуфимск”;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2. “Развитие системы общего образования в городском округе Красноуфимск”;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3. “Развитие системы дополнительного образования, отдыха и оздоровления детей в городском округе Красноуфимск”;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4. “Укрепление и развитие материально-технической базы образовательных организаций городского округа Красноуфимск”;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5. “Обеспечение  реализации муниципальной программы городского округа Красноуфимск "Развитие системы образования в городском округе Красноуфимск в 2014 – 2028 годах“.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282024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39913060"/>
              </p:ext>
            </p:extLst>
          </p:nvPr>
        </p:nvGraphicFramePr>
        <p:xfrm>
          <a:off x="285840" y="4217157"/>
          <a:ext cx="8598853" cy="216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4250D9C8-C0FC-4CA9-BABD-C88DB5469B5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5" name="Table 1"/>
          <p:cNvGraphicFramePr/>
          <p:nvPr>
            <p:extLst>
              <p:ext uri="{D42A27DB-BD31-4B8C-83A1-F6EECF244321}">
                <p14:modId xmlns:p14="http://schemas.microsoft.com/office/powerpoint/2010/main" val="2522438885"/>
              </p:ext>
            </p:extLst>
          </p:nvPr>
        </p:nvGraphicFramePr>
        <p:xfrm>
          <a:off x="182880" y="1296001"/>
          <a:ext cx="8778240" cy="5120640"/>
        </p:xfrm>
        <a:graphic>
          <a:graphicData uri="http://schemas.openxmlformats.org/drawingml/2006/table">
            <a:tbl>
              <a:tblPr/>
              <a:tblGrid>
                <a:gridCol w="5222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Единица</a:t>
                      </a:r>
                      <a:br>
                        <a:rPr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измерения</a:t>
                      </a:r>
                      <a:endParaRPr lang="ru-RU" sz="12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2023 г.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План 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2024 г.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Обеспеченность доступности дошкольного образования для детей в возрасте от 3 до 7 лет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процент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100,0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100,0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100,0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0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Охват детей школьного возраста в муниципальных общеобразовательных организациях ГО Красноуфимск образовательными услугами в рамках Государственного образовательного стандарта и Федерального государственного образовательного стандарта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процент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100,0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100,0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100,0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Охват организованным горячим питанием учащихся общеобразовательных организаций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процент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98,8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98,8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98,8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Доля детей в возрасте от 5 до 18 лет, обучающихся по дополнительным образовательным программам 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процент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80,35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88,7</a:t>
                      </a: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88,7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Доля детей и подростков ГО Красноуфимск, получивших услуги по организации отдыха и оздоровления, от общей  численности детей школьного возраста городского округа Красноуфимск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процент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16,8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17,5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17,5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Доля зданий муниципальных образовательных организаций, требующих капитального ремонта, приведения в соответствие с требованиями пожарной безопасности и санитарного законодательства 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процент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62,5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58</a:t>
                      </a: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58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96" name="CustomShape 2"/>
          <p:cNvSpPr/>
          <p:nvPr/>
        </p:nvSpPr>
        <p:spPr>
          <a:xfrm>
            <a:off x="1073160" y="214200"/>
            <a:ext cx="79916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9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A12A5444-9362-4697-92EB-A7EA0D5A9B8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sk66.ru/wp-content/uploads/2023/05/IMG_3917.jpg">
            <a:extLst>
              <a:ext uri="{FF2B5EF4-FFF2-40B4-BE49-F238E27FC236}">
                <a16:creationId xmlns:a16="http://schemas.microsoft.com/office/drawing/2014/main" id="{563B6961-04DF-4775-BFCF-782A5555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435615"/>
            <a:ext cx="7856640" cy="52377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0" name="CustomShape 1"/>
          <p:cNvSpPr/>
          <p:nvPr/>
        </p:nvSpPr>
        <p:spPr>
          <a:xfrm>
            <a:off x="0" y="0"/>
            <a:ext cx="182880" cy="4683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7"/>
          <p:cNvSpPr/>
          <p:nvPr/>
        </p:nvSpPr>
        <p:spPr>
          <a:xfrm>
            <a:off x="5612760" y="3401841"/>
            <a:ext cx="3348360" cy="14986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 Красноуфимск;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п. Журавлиный Лог;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п. </a:t>
            </a:r>
            <a:r>
              <a:rPr lang="ru-RU" b="1" spc="-1" dirty="0" err="1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Полухино</a:t>
            </a: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п. Пудлинговый;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п. Черная Речка.</a:t>
            </a:r>
          </a:p>
        </p:txBody>
      </p:sp>
      <p:sp>
        <p:nvSpPr>
          <p:cNvPr id="285" name="CustomShape 6"/>
          <p:cNvSpPr/>
          <p:nvPr/>
        </p:nvSpPr>
        <p:spPr>
          <a:xfrm>
            <a:off x="5612760" y="2266735"/>
            <a:ext cx="3348360" cy="927360"/>
          </a:xfrm>
          <a:prstGeom prst="rect">
            <a:avLst/>
          </a:prstGeom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состав городского округа</a:t>
            </a:r>
            <a:r>
              <a:rPr lang="en-US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входит 5 населенных пунктов: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5612760" y="1413720"/>
            <a:ext cx="3348360" cy="644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7AAAB"/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Административное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устройство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5508" y="172690"/>
            <a:ext cx="785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Городской округ Красноуфимск расположен в юго-западной части Свердловской области, со всех сторон окружен территорией муниципального образования </a:t>
            </a:r>
            <a:r>
              <a:rPr lang="ru-RU" b="1" spc="-1" dirty="0" err="1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Красноуфимский</a:t>
            </a: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округ. </a:t>
            </a:r>
          </a:p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Общая площадь округа 127,78 км².</a:t>
            </a:r>
            <a:endParaRPr lang="ru-RU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9" name="Рисунок 7" descr="1410339261_allday_10.jpg">
            <a:extLst>
              <a:ext uri="{FF2B5EF4-FFF2-40B4-BE49-F238E27FC236}">
                <a16:creationId xmlns:a16="http://schemas.microsoft.com/office/drawing/2014/main" id="{7A5827FB-5850-46F1-9960-C7C56AAB96C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1071720" y="214200"/>
            <a:ext cx="79916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 программа «Развитие культуры городского округа Красноуфимск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00" name="CustomShape 2"/>
          <p:cNvSpPr/>
          <p:nvPr/>
        </p:nvSpPr>
        <p:spPr>
          <a:xfrm>
            <a:off x="285840" y="1376280"/>
            <a:ext cx="82076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Цель: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Духовно-нравственное развитие и реализация человеческого потенциала в условиях перехода к инновационному типу развития общества и экономики городского округа Красноуфимск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ОМС </a:t>
            </a:r>
            <a:r>
              <a:rPr lang="ru-RU" sz="1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уполномоченный в сфере культуры 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культуры </a:t>
            </a:r>
            <a:r>
              <a:rPr lang="ru-RU" sz="1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 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городской округ Красноуфимск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1. «Развитие культуры и искусства»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2. «Развитие образования в сфере культуры и искусства»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3. «Обеспечение реализации муниципальной программы "Развитие культуры в городском округе </a:t>
            </a:r>
            <a:r>
              <a:rPr lang="ru-RU" sz="1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Красноуфимск до  2028 года».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01" name="CustomShape 3"/>
          <p:cNvSpPr/>
          <p:nvPr/>
        </p:nvSpPr>
        <p:spPr>
          <a:xfrm>
            <a:off x="282096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25872913"/>
              </p:ext>
            </p:extLst>
          </p:nvPr>
        </p:nvGraphicFramePr>
        <p:xfrm>
          <a:off x="285840" y="3521797"/>
          <a:ext cx="8598853" cy="285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F2E64786-E302-49D9-B3B6-FBD82080C13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2898453316"/>
              </p:ext>
            </p:extLst>
          </p:nvPr>
        </p:nvGraphicFramePr>
        <p:xfrm>
          <a:off x="189440" y="1316801"/>
          <a:ext cx="8741200" cy="5102288"/>
        </p:xfrm>
        <a:graphic>
          <a:graphicData uri="http://schemas.openxmlformats.org/drawingml/2006/table">
            <a:tbl>
              <a:tblPr/>
              <a:tblGrid>
                <a:gridCol w="365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4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2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17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год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муниципальных учреждений культуры (филиалов)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единиц</a:t>
                      </a:r>
                      <a:endParaRPr lang="ru-RU" sz="16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3(10)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3(10)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4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Посещаемость населением мероприятий, проводимых Центром Культуры и Досуга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8 286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16 140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4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Число посещений культурных мероприятий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тыс. </a:t>
                      </a:r>
                      <a:r>
                        <a:rPr lang="ru-RU" sz="1600" b="0" strike="noStrike" spc="-1" dirty="0" err="1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посеще-ний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905,34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1 077,9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-794276" y="214200"/>
            <a:ext cx="8642407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             Основные показатели по культуре</a:t>
            </a:r>
            <a:endParaRPr lang="ru-RU" sz="2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DEBE6B84-C09C-45FB-B473-11B22B5C399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2125760646"/>
              </p:ext>
            </p:extLst>
          </p:nvPr>
        </p:nvGraphicFramePr>
        <p:xfrm>
          <a:off x="179280" y="1297070"/>
          <a:ext cx="8792703" cy="5076569"/>
        </p:xfrm>
        <a:graphic>
          <a:graphicData uri="http://schemas.openxmlformats.org/drawingml/2006/table">
            <a:tbl>
              <a:tblPr/>
              <a:tblGrid>
                <a:gridCol w="367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8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2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7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год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2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обучающихся в учреждениях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дополнительного образования в сфере культуры 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учащихся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368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423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4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Увеличение количества одаренных детей, участвовавших в творческих мероприятиях, по отношению  к общей численности детей, обучающихся в детской школе искусств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8,2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53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Среднемесячная заработная плата работников муниципальных учреждений культуры и искусства</a:t>
                      </a:r>
                      <a:endParaRPr lang="ru-RU" sz="16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рублей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63 523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63 546,58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7085827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</a:t>
            </a:r>
            <a:r>
              <a:rPr lang="ru-RU" sz="2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показатели по культуре</a:t>
            </a:r>
            <a:endParaRPr lang="ru-RU" sz="2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10504DDF-3FCF-4EBA-A3E9-6AF677D13B2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035802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285840" y="1484280"/>
            <a:ext cx="8207640" cy="3045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Цель: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условий для успешной социализации и вовлечения молодежи в социально-экономическое развитие ГО Красноуфимск, обеспечение развития и максимального использования демографического, социального, экономического и гражданского потенциала молодых жителей ГО Красноуфимск.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     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«Молодежь ГО Красноуфимск»;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«Патриотическое воспитание граждан и подготовка молодежи городского округа Красноуфимск к военной службе»;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«Обеспечение реализации муниципальной программы "Развитие молодежной политики в городском округе Красноуфимск».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071720" y="368088"/>
            <a:ext cx="7847993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 «Развитие молодежной политики в городском округе Красноуфимск до 2028 года»  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10" name="CustomShape 3"/>
          <p:cNvSpPr/>
          <p:nvPr/>
        </p:nvSpPr>
        <p:spPr>
          <a:xfrm>
            <a:off x="282096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50507460"/>
              </p:ext>
            </p:extLst>
          </p:nvPr>
        </p:nvGraphicFramePr>
        <p:xfrm>
          <a:off x="285840" y="4326340"/>
          <a:ext cx="8598853" cy="205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F8493251-1710-4BCF-9316-6BE41BF8C43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" name="Table 1"/>
          <p:cNvGraphicFramePr/>
          <p:nvPr>
            <p:extLst>
              <p:ext uri="{D42A27DB-BD31-4B8C-83A1-F6EECF244321}">
                <p14:modId xmlns:p14="http://schemas.microsoft.com/office/powerpoint/2010/main" val="3513254294"/>
              </p:ext>
            </p:extLst>
          </p:nvPr>
        </p:nvGraphicFramePr>
        <p:xfrm>
          <a:off x="179280" y="1484280"/>
          <a:ext cx="8789356" cy="4841364"/>
        </p:xfrm>
        <a:graphic>
          <a:graphicData uri="http://schemas.openxmlformats.org/drawingml/2006/table">
            <a:tbl>
              <a:tblPr/>
              <a:tblGrid>
                <a:gridCol w="5883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4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br>
                        <a:rPr b="1"/>
                      </a:b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2023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2024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2024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граждан, в возрасте 14-35 лет, вовлеченных в развивающие формы досуга, социально-полезную деятельность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66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57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66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 в возрасте (14-35 лет), участвующих в деятельности патриотических молодежных объединений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35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4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Доли граждан допризывного возраста (15-18 лет), проходящих подготовку в оборонно-спортивных лагерях 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 числа обучающихся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37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latin typeface="Arial"/>
                        </a:rPr>
                        <a:t>37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latin typeface="Arial"/>
                        </a:rPr>
                        <a:t>37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трудоустроенных несовершеннолетних от общей численности проживающих в МО ГО Красноуфимск жителей в возрасте от 14 до 18 лет, трудоустроенных через Центр занятости населения и молодежную биржу труда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8,5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22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9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молодежи в возрасте (14-35 лет), принявших участие в мероприятиях, направленных на </a:t>
                      </a:r>
                      <a:r>
                        <a:rPr lang="ru-RU" sz="1600" b="0" strike="noStrike" spc="-1" dirty="0" err="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гармонизаци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межнациональных и межконфессиональных отношений, профилактику экстремизма и укрепления толерантности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3" name="CustomShape 2"/>
          <p:cNvSpPr/>
          <p:nvPr/>
        </p:nvSpPr>
        <p:spPr>
          <a:xfrm>
            <a:off x="965184" y="332576"/>
            <a:ext cx="8003452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 «Развитие молодежной политики в городском округе Красноуфимск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 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2028 года»  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CustomShape 1"/>
          <p:cNvSpPr/>
          <p:nvPr/>
        </p:nvSpPr>
        <p:spPr>
          <a:xfrm>
            <a:off x="285840" y="1273320"/>
            <a:ext cx="86774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Цели: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оздание условий для развития физической культуры и спорта в городском округе Красноуфимск, в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т.ч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для лиц с ограниченными возможностями здоровья и инвалидов, совершенствование системы спорта высших достижений, способствующей успешному выступлению спортсменов городского округа Красноуфимск на областных, региональных и всероссийских соревнованиях;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оздание условий, обеспечивающих доступность к спортивной инфраструктуре городского округа Красноуфимск.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подпрограмму: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Развитие физической культуры и спорта городского округа Красноуфимск»</a:t>
            </a: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16" name="CustomShape 2"/>
          <p:cNvSpPr/>
          <p:nvPr/>
        </p:nvSpPr>
        <p:spPr>
          <a:xfrm>
            <a:off x="1071720" y="368088"/>
            <a:ext cx="780878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«Развитие физической культуры и спорта городского округа Красноуфимск 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17" name="CustomShape 3"/>
          <p:cNvSpPr/>
          <p:nvPr/>
        </p:nvSpPr>
        <p:spPr>
          <a:xfrm>
            <a:off x="282096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40497664"/>
              </p:ext>
            </p:extLst>
          </p:nvPr>
        </p:nvGraphicFramePr>
        <p:xfrm>
          <a:off x="285840" y="3945699"/>
          <a:ext cx="8598853" cy="24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F0FBB69E-16BE-421B-A89A-03C2ABCDE25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0" name="Table 1"/>
          <p:cNvGraphicFramePr/>
          <p:nvPr>
            <p:extLst>
              <p:ext uri="{D42A27DB-BD31-4B8C-83A1-F6EECF244321}">
                <p14:modId xmlns:p14="http://schemas.microsoft.com/office/powerpoint/2010/main" val="3481879156"/>
              </p:ext>
            </p:extLst>
          </p:nvPr>
        </p:nvGraphicFramePr>
        <p:xfrm>
          <a:off x="179279" y="1557360"/>
          <a:ext cx="8774939" cy="4833418"/>
        </p:xfrm>
        <a:graphic>
          <a:graphicData uri="http://schemas.openxmlformats.org/drawingml/2006/table">
            <a:tbl>
              <a:tblPr/>
              <a:tblGrid>
                <a:gridCol w="4875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9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1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Единица</a:t>
                      </a:r>
                      <a:br>
                        <a:rPr b="1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измерения</a:t>
                      </a:r>
                      <a:endParaRPr lang="ru-RU" sz="1600" b="1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г.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5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Доля жителей городского округа Красноуфимск, систематически занимающихся физической культурой и спортом, в общей численности населения городского округа Красноуфимск в возрасте 3-79 лет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процент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57,8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61,5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61,5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спортивно-массовых и физкультурно-оздоровительных мероприятий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единиц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355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300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359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медалей, завоеванных спортсменами городского округа Красноуфимск на официальных областных соревнованиях по видам спорта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единиц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325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200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427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Уровень обеспеченности населения спортивными сооружениями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исходя из единовременной пропускной способности объектов спорта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процент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61,1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61,1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71,3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21" name="CustomShape 2"/>
          <p:cNvSpPr/>
          <p:nvPr/>
        </p:nvSpPr>
        <p:spPr>
          <a:xfrm>
            <a:off x="1071720" y="368088"/>
            <a:ext cx="771389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«Развитие физической культуры и спорта городского округа Красноуфимск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 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0477DF0D-21F4-4CB6-9607-97E3D994F13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165380" y="1297586"/>
            <a:ext cx="8819860" cy="40150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Цели: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Вовлечение максимального количества объектов муниципальной собственности в гражданско-правовой оборот.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стабильного уровня доходов местного бюджета от использования и приватизации муниципального имущества.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Вовлечение максимального количества земельных участков в хозяйственный оборот и обеспечение стабильного уровня доходов местного бюджета.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условий для реализации мероприятий муниципальной программы в соответствии с установленными задачами. </a:t>
            </a: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 </a:t>
            </a: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 местного самоуправления, уполномоченный в сфере управления муниципальным имуществом «Управление муниципальным имуществом городского округа Красноуфимск»</a:t>
            </a: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муниципальным имуществом.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земельными ресурсами.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реализации муниципальной программы «Управление муниципальной собственностью городского округа Красноуфимск до 2028 года».</a:t>
            </a:r>
          </a:p>
        </p:txBody>
      </p:sp>
      <p:sp>
        <p:nvSpPr>
          <p:cNvPr id="525" name="CustomShape 2"/>
          <p:cNvSpPr/>
          <p:nvPr/>
        </p:nvSpPr>
        <p:spPr>
          <a:xfrm>
            <a:off x="974062" y="143176"/>
            <a:ext cx="799953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«Управление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униципальной собственностью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 2028 года» </a:t>
            </a:r>
            <a:endParaRPr lang="ru-RU" sz="200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27" name="CustomShape 3"/>
          <p:cNvSpPr/>
          <p:nvPr/>
        </p:nvSpPr>
        <p:spPr>
          <a:xfrm>
            <a:off x="282096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51329558"/>
              </p:ext>
            </p:extLst>
          </p:nvPr>
        </p:nvGraphicFramePr>
        <p:xfrm>
          <a:off x="392374" y="5078030"/>
          <a:ext cx="8598853" cy="137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98F74822-E642-4FA3-BA91-93A987CF039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965184" y="139033"/>
            <a:ext cx="800841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«Управление муниципальной собственностью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Красноуфимск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 2028 года» 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3253161665"/>
              </p:ext>
            </p:extLst>
          </p:nvPr>
        </p:nvGraphicFramePr>
        <p:xfrm>
          <a:off x="186214" y="1341124"/>
          <a:ext cx="8787383" cy="5031228"/>
        </p:xfrm>
        <a:graphic>
          <a:graphicData uri="http://schemas.openxmlformats.org/drawingml/2006/table">
            <a:tbl>
              <a:tblPr/>
              <a:tblGrid>
                <a:gridCol w="5851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39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объектов недвижимого имущества (от общего количества объектов Реестра муниципального имущества), находящегося в муниципальной собственности городского округа Красноуфимск, в отношении которых осуществлена государственная регистрация прав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87%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4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объектов недвижимого имущества (от общего количества выявленных объектов бесхозяйного имущества), на которые оформлено право муниципальной собственности городского округа Красноуфимск из числа выявленных объектов бесхозяйного имущества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 от сдачи в аренду муниципального имущества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12,8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17,0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16,6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 от реализации муниципального имущества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6,9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D85B58A8-8149-466A-973F-FB46F850F76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850583075"/>
              </p:ext>
            </p:extLst>
          </p:nvPr>
        </p:nvGraphicFramePr>
        <p:xfrm>
          <a:off x="170402" y="1288800"/>
          <a:ext cx="8803195" cy="5116320"/>
        </p:xfrm>
        <a:graphic>
          <a:graphicData uri="http://schemas.openxmlformats.org/drawingml/2006/table">
            <a:tbl>
              <a:tblPr/>
              <a:tblGrid>
                <a:gridCol w="584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6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 2023 г.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План 2024 г.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 2024 г.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3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земельных участков, поставленных на кадастровый учет (в том числе за счет граждан)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606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450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заключенных договоров аренды земельных участков без торгов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заключенных договоров купли-продажи земельных участков без торгов, в том числе заключение соглашений о перераспределении земель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183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Доходы, получаемые в виде арендной платы за земельные участки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5,3 млн. </a:t>
                      </a:r>
                      <a:r>
                        <a:rPr lang="ru-RU" sz="16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руб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6,3 млн.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руб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6,2 млн.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руб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02ED4DBA-84F2-4F16-AC3E-2879188688B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363E1979-6E43-4FD2-9A56-268765467064}"/>
              </a:ext>
            </a:extLst>
          </p:cNvPr>
          <p:cNvSpPr/>
          <p:nvPr/>
        </p:nvSpPr>
        <p:spPr>
          <a:xfrm>
            <a:off x="965184" y="139033"/>
            <a:ext cx="800841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«Управление муниципальной собственностью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Красноуфимск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 2028 года» 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79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D4E9FE-7F23-4A0F-AE0D-3A386F83D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4"/>
          <a:stretch/>
        </p:blipFill>
        <p:spPr>
          <a:xfrm>
            <a:off x="3491985" y="223415"/>
            <a:ext cx="5490467" cy="6488103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88" name="Table 2"/>
          <p:cNvGraphicFramePr/>
          <p:nvPr>
            <p:extLst>
              <p:ext uri="{D42A27DB-BD31-4B8C-83A1-F6EECF244321}">
                <p14:modId xmlns:p14="http://schemas.microsoft.com/office/powerpoint/2010/main" val="3872235509"/>
              </p:ext>
            </p:extLst>
          </p:nvPr>
        </p:nvGraphicFramePr>
        <p:xfrm>
          <a:off x="331166" y="4770547"/>
          <a:ext cx="4933080" cy="1316740"/>
        </p:xfrm>
        <a:graphic>
          <a:graphicData uri="http://schemas.openxmlformats.org/drawingml/2006/table">
            <a:tbl>
              <a:tblPr/>
              <a:tblGrid>
                <a:gridCol w="2369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06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год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(отчет)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(отчет)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37 866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37 833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8302" y="223415"/>
            <a:ext cx="4772082" cy="101566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Численность постоянного населения </a:t>
            </a:r>
            <a:endParaRPr lang="en-US" sz="2000" b="1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 Красноуфимск </a:t>
            </a:r>
            <a:endParaRPr lang="en-US" sz="2000" b="1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(на конец года, человек)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4C3B0A7E-D3EC-4AE1-94D4-E88B21E73E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307800" y="1413000"/>
            <a:ext cx="8677440" cy="329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Цели: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Рациональное управление средствами местного бюджета, повышение эффективности бюджетных расходов;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условий для реализации мероприятий муниципальной программы  в соответствии с установленными сроками и задачами.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Финансовое управление</a:t>
            </a: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администрации городского округа Красноуфимск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«Управление бюджетным процессом и его совершенствование»;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«Управление муниципальным долгом»;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«Обеспечение реализации муниципальной  программы городского округа Красноуфимск </a:t>
            </a:r>
            <a:r>
              <a:rPr lang="ru-RU" sz="16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«Управление муниципальными финансами городского округа Красноуфимск до 2028 года»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36" name="CustomShape 3"/>
          <p:cNvSpPr/>
          <p:nvPr/>
        </p:nvSpPr>
        <p:spPr>
          <a:xfrm>
            <a:off x="282096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06621937"/>
              </p:ext>
            </p:extLst>
          </p:nvPr>
        </p:nvGraphicFramePr>
        <p:xfrm>
          <a:off x="285840" y="4346532"/>
          <a:ext cx="8598853" cy="2035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C06EF703-D5E4-42C9-A443-D367957DC73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99E6C823-D87A-475A-99B6-526CB8B93DEB}"/>
              </a:ext>
            </a:extLst>
          </p:cNvPr>
          <p:cNvSpPr/>
          <p:nvPr/>
        </p:nvSpPr>
        <p:spPr>
          <a:xfrm>
            <a:off x="965184" y="139033"/>
            <a:ext cx="800841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«Управление муниципальными финансами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Красноуфимск</a:t>
            </a:r>
            <a:r>
              <a:rPr lang="en-US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 2028 года» 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ustomShape 1"/>
          <p:cNvSpPr/>
          <p:nvPr/>
        </p:nvSpPr>
        <p:spPr>
          <a:xfrm>
            <a:off x="965186" y="147911"/>
            <a:ext cx="802005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«Управление муниципальными финансами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 Красноуфимск до 2028 года»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39" name="Table 2"/>
          <p:cNvGraphicFramePr/>
          <p:nvPr>
            <p:extLst>
              <p:ext uri="{D42A27DB-BD31-4B8C-83A1-F6EECF244321}">
                <p14:modId xmlns:p14="http://schemas.microsoft.com/office/powerpoint/2010/main" val="2658688756"/>
              </p:ext>
            </p:extLst>
          </p:nvPr>
        </p:nvGraphicFramePr>
        <p:xfrm>
          <a:off x="179280" y="1413360"/>
          <a:ext cx="8805960" cy="4874705"/>
        </p:xfrm>
        <a:graphic>
          <a:graphicData uri="http://schemas.openxmlformats.org/drawingml/2006/table">
            <a:tbl>
              <a:tblPr/>
              <a:tblGrid>
                <a:gridCol w="431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93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5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br>
                        <a:rPr b="1" dirty="0"/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2024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2024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Формирование  бюджета городского округа Красноуфимск в программной структуре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Исполнение прогноза налоговых и неналоговых доходов местного бюджета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процентов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не менее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104,8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102,3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Осуществление  внутреннего муниципального финансового контроля в сфере бюджетных правоотношений 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Соблюдение установленных законодательством сроков формирования и предоставление отчётности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 использовании местного бюджета, формируемой финансовым управлением администрации городского округа Красноуфимск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да/нет</a:t>
                      </a:r>
                      <a:endParaRPr lang="ru-RU" sz="1600" b="0" strike="noStrike" spc="-1" dirty="0">
                        <a:latin typeface="+mn-lt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0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EECC35EC-AC49-4236-A749-4DE732DFC23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/>
          <p:nvPr/>
        </p:nvSpPr>
        <p:spPr>
          <a:xfrm>
            <a:off x="161523" y="1275944"/>
            <a:ext cx="8812075" cy="483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Цели: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сбалансированного, динамичного социально-экономического развития городского округа Красноуфимск;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Предоставление государственной и муниципальной поддержки в решении жилищной проблемы отдельных категорий граждан, признанным в установленном порядке нуждающимися в улучшении жилищных условий;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устойчивого сокращения непригодного для проживания жилищного фонда;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Развитие малого и среднего предпринимательства городского округа Красноуфимск;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условий для устойчивого развития территории городского округа Красноуфимск, обеспечение при осуществлении градостроительной деятельности безопасности и благоприятных условий жизнедеятельности человека. Повышение эффективности использования городских земель;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Предоставление государственной и муниципальной поддержки в решении жилищной проблемы молодым семьям, признанным в установленном порядке нуждающимися в улучшении жилищных условий.</a:t>
            </a: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 </a:t>
            </a:r>
            <a:r>
              <a:rPr lang="ru-RU" sz="1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Администрация городского округа Красноуфимск </a:t>
            </a:r>
            <a:endParaRPr lang="ru-RU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 </a:t>
            </a:r>
            <a:endParaRPr lang="ru-RU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«Обеспечение реализации муниципальной программы «Развитие и обеспечение эффективности деятельности администрации городского округа Красноуфимск </a:t>
            </a:r>
            <a:r>
              <a:rPr lang="ru-RU" sz="14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 2028 года»;</a:t>
            </a:r>
            <a:endParaRPr lang="ru-RU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«Содействие реализации муниципальных функций, связанных с общегосударственным управлением»;</a:t>
            </a:r>
            <a:endParaRPr lang="ru-RU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«Обеспечение жильем отдельных категорий граждан на территории городского округа Красноуфимск»;</a:t>
            </a:r>
            <a:endParaRPr lang="ru-RU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«Поддержка и развитие малого и среднего предпринимательства в городском округе Красноуфимск</a:t>
            </a:r>
            <a:r>
              <a:rPr lang="ru-RU" sz="1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».</a:t>
            </a:r>
            <a:endParaRPr lang="ru-RU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«Осуществление градостроительной деятельности в городском округе Красноуфимск.»</a:t>
            </a: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«Предоставление региональной поддержки молодым семьям на улучшение жилищных условий на территории городского округа Красноуфимск.»</a:t>
            </a:r>
          </a:p>
        </p:txBody>
      </p:sp>
      <p:sp>
        <p:nvSpPr>
          <p:cNvPr id="543" name="CustomShape 2"/>
          <p:cNvSpPr/>
          <p:nvPr/>
        </p:nvSpPr>
        <p:spPr>
          <a:xfrm>
            <a:off x="965184" y="133447"/>
            <a:ext cx="80084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«Развитие и обеспечение эффективности деятельности администрации городского округа Красноуфимск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342D5BB1-ED71-4419-B564-136102F54B5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stomShape 3"/>
          <p:cNvSpPr/>
          <p:nvPr/>
        </p:nvSpPr>
        <p:spPr>
          <a:xfrm>
            <a:off x="3004399" y="6389497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78169319"/>
              </p:ext>
            </p:extLst>
          </p:nvPr>
        </p:nvGraphicFramePr>
        <p:xfrm>
          <a:off x="162839" y="1302707"/>
          <a:ext cx="8780746" cy="507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DEFB7128-928B-4AF6-98B2-41C695C7DC1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7EC32721-EA1D-4C7A-89FF-3B4D1F06190D}"/>
              </a:ext>
            </a:extLst>
          </p:cNvPr>
          <p:cNvSpPr/>
          <p:nvPr/>
        </p:nvSpPr>
        <p:spPr>
          <a:xfrm>
            <a:off x="965184" y="97935"/>
            <a:ext cx="80084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«Развитие и обеспечение эффективности деятельности администрации городского округа Красноуфимск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54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" name="Table 2"/>
          <p:cNvGraphicFramePr/>
          <p:nvPr>
            <p:extLst>
              <p:ext uri="{D42A27DB-BD31-4B8C-83A1-F6EECF244321}">
                <p14:modId xmlns:p14="http://schemas.microsoft.com/office/powerpoint/2010/main" val="2852711374"/>
              </p:ext>
            </p:extLst>
          </p:nvPr>
        </p:nvGraphicFramePr>
        <p:xfrm>
          <a:off x="155050" y="1278390"/>
          <a:ext cx="8818549" cy="5103330"/>
        </p:xfrm>
        <a:graphic>
          <a:graphicData uri="http://schemas.openxmlformats.org/drawingml/2006/table">
            <a:tbl>
              <a:tblPr/>
              <a:tblGrid>
                <a:gridCol w="4820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b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2023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2024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</a:t>
                      </a:r>
                      <a:r>
                        <a:rPr lang="ru-RU" sz="16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малого и среднего предпринимательства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1018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895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1021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3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штрафов, начисленных административной комиссией городского округа Красноуфимск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111,8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154,5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жилых помещений,</a:t>
                      </a:r>
                      <a:r>
                        <a:rPr lang="ru-RU" sz="16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приходящая в среднем на одного жителя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25,3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опубликованных НПА от общего количества НПА, обязательных для  публикации  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1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</a:t>
                      </a:r>
                      <a:r>
                        <a:rPr lang="ru-RU" sz="16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социальную выплату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49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0BBCC123-2276-4B86-8ADE-DA153BC904B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id="{99C3E350-81C8-44CF-ACE6-A2DC3918AF18}"/>
              </a:ext>
            </a:extLst>
          </p:cNvPr>
          <p:cNvSpPr/>
          <p:nvPr/>
        </p:nvSpPr>
        <p:spPr>
          <a:xfrm>
            <a:off x="965184" y="89053"/>
            <a:ext cx="80084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«Развитие и обеспечение эффективности деятельности администрации городского округа Красноуфимск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307800" y="1413000"/>
            <a:ext cx="8677440" cy="47075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Цель:</a:t>
            </a: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повышение уровня благоустройства территории городского округа Красноуфимск</a:t>
            </a:r>
            <a:b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выполнение необходимых объемов работ по развитию, содержанию объектов дорожного хозяйства,    развитие современной и эффективной транспортной инфраструктуры</a:t>
            </a:r>
            <a:b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эффективная работа жилищно-коммунальной сферы</a:t>
            </a:r>
            <a:b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социальная поддержка отдельных категорий граждан</a:t>
            </a:r>
            <a:b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развитие инфраструктуры социальной сферы</a:t>
            </a:r>
            <a:b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формирование целостности и эффективной системы управления жилищно-коммунальным и дорожным хозяйством 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</a:t>
            </a: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Красноуфимское МКУ «Служба единого заказчика</a:t>
            </a:r>
            <a:r>
              <a:rPr lang="ru-RU" sz="1500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», КМБУ «Центр координации деятельности по охране окружающей среды ГО Красноуфимск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</a:t>
            </a: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1) "Комплексное благоустройство территории городского округа Красноуфимск"  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2) "Развитие дорожного хозяйства городского округа Красноуфимск"   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3) "Развитие жилищно-коммунального комплекса  городского округа Красноуфимск"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4) «Социальная поддержка населения городского округа Красноуфимск»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5) "Строительство и реконструкция объектов городского округа Красноуфимск "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6) "Обеспечение реализации муниципальной программы и прочие мероприятия городского округа Красноуфимск"</a:t>
            </a:r>
            <a:endParaRPr lang="ru-RU" sz="15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500" b="0" strike="noStrike" spc="-1" dirty="0">
              <a:latin typeface="Arial"/>
            </a:endParaRPr>
          </a:p>
        </p:txBody>
      </p:sp>
      <p:sp>
        <p:nvSpPr>
          <p:cNvPr id="552" name="CustomShape 2"/>
          <p:cNvSpPr/>
          <p:nvPr/>
        </p:nvSpPr>
        <p:spPr>
          <a:xfrm>
            <a:off x="1071720" y="121015"/>
            <a:ext cx="8261280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 программа «Развитие и модернизация жилищно-коммунального и дорожного хозяйства городского округа Красноуфимск до 2028 года»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E541540D-8FFC-48A2-B476-C4889ED4CF6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1071720" y="191117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 программа «Развитие и модернизация жилищно-коммунального и дорожного хозяйства городского округа Красноуфимск до 2028 года»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282096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97498286"/>
              </p:ext>
            </p:extLst>
          </p:nvPr>
        </p:nvGraphicFramePr>
        <p:xfrm>
          <a:off x="285840" y="1552755"/>
          <a:ext cx="8598853" cy="4828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60471BAE-5E8C-4BB0-A30F-D69E010C152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954842" y="109805"/>
            <a:ext cx="8013795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показатели по жилищно-коммунальному и дорожному хозяйству 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59" name="Table 2"/>
          <p:cNvGraphicFramePr/>
          <p:nvPr>
            <p:extLst>
              <p:ext uri="{D42A27DB-BD31-4B8C-83A1-F6EECF244321}">
                <p14:modId xmlns:p14="http://schemas.microsoft.com/office/powerpoint/2010/main" val="575815596"/>
              </p:ext>
            </p:extLst>
          </p:nvPr>
        </p:nvGraphicFramePr>
        <p:xfrm>
          <a:off x="158998" y="1269906"/>
          <a:ext cx="8818517" cy="5122018"/>
        </p:xfrm>
        <a:graphic>
          <a:graphicData uri="http://schemas.openxmlformats.org/drawingml/2006/table">
            <a:tbl>
              <a:tblPr/>
              <a:tblGrid>
                <a:gridCol w="481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2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17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N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Ед. изм.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год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Содержание </a:t>
                      </a: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площадей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объектов благоустройства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Тыс. кв. м.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99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99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дворовых территорий, которые соответствуют современным требованиям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14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Поддержка садоводческих товариществ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Кол-во.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Ремонт муниципальных квартир за счет средств бюджета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Шт.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Замена светильников </a:t>
                      </a:r>
                      <a:r>
                        <a:rPr lang="ru-RU" sz="1400" b="0" strike="noStrike" spc="-1" baseline="0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уличного освещения на энергосберегающие</a:t>
                      </a:r>
                      <a:endParaRPr lang="ru-RU" sz="1400" b="0" strike="noStrike" spc="-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Шт.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kern="1200" spc="-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1580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662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61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Капитальный ремонт, ремонт сети ХВС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Км.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1,45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8</a:t>
                      </a:r>
                      <a:r>
                        <a:rPr lang="ru-RU" sz="1400" b="0" strike="noStrike" spc="-1" dirty="0">
                          <a:latin typeface="Arial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Капитальный ремонт,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ремонт сети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газоснабжения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Км.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3,2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0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Обустройство детских</a:t>
                      </a:r>
                      <a:r>
                        <a:rPr lang="ru-RU" sz="1400" b="0" strike="noStrike" spc="-1" baseline="0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игровых площадок</a:t>
                      </a:r>
                      <a:endParaRPr lang="ru-RU" sz="1400" b="0" strike="noStrike" spc="-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Шт.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kern="1200" spc="-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2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Расширение сетей уличного освещения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км.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6,97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1587"/>
                  </a:ext>
                </a:extLst>
              </a:tr>
            </a:tbl>
          </a:graphicData>
        </a:graphic>
      </p:graphicFrame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C834DCC9-9815-446F-8ADF-6DBCC48A501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171018" y="1297586"/>
            <a:ext cx="8783640" cy="47998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Оказание мер дополнительной</a:t>
            </a: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социальной поддержки населению городского округа Красноуфимск.</a:t>
            </a:r>
            <a:endParaRPr lang="ru-RU" sz="1800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 </a:t>
            </a: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Дополнительные меры социальной поддержки населения городского округа Красноуфимск»;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Вакцинопрофилактика в городском округе Красноуфимск;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«Предупреждение распространения ВИЧ-инфекции в городском округе Красноуфимск»;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«Профилактика туберкулеза на территории городского округа Красноуфимск;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«Кадровое обеспечение учреждений здравоохранения, образования и иных учреждений бюджетной сферы, расположенных на территории ГО Красноуфимск».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64" name="CustomShape 2"/>
          <p:cNvSpPr/>
          <p:nvPr/>
        </p:nvSpPr>
        <p:spPr>
          <a:xfrm>
            <a:off x="965184" y="143176"/>
            <a:ext cx="80084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«Социальная поддержка населения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 Красноуфимск» до 2028 года</a:t>
            </a:r>
            <a:endParaRPr lang="ru-RU" sz="20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2DE38B1C-1D0D-46BC-AED7-8C05CDC3C0E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2"/>
          <p:cNvSpPr/>
          <p:nvPr/>
        </p:nvSpPr>
        <p:spPr>
          <a:xfrm>
            <a:off x="282096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09372727"/>
              </p:ext>
            </p:extLst>
          </p:nvPr>
        </p:nvGraphicFramePr>
        <p:xfrm>
          <a:off x="285840" y="1323833"/>
          <a:ext cx="8598853" cy="5057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FF63772F-BD93-4A58-8D07-BF37144B2B8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C9026D28-AA0A-4DE4-82E2-81E217F70F61}"/>
              </a:ext>
            </a:extLst>
          </p:cNvPr>
          <p:cNvSpPr/>
          <p:nvPr/>
        </p:nvSpPr>
        <p:spPr>
          <a:xfrm>
            <a:off x="965184" y="50843"/>
            <a:ext cx="8008414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 программа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«Социальная поддержка населения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 Красноуфимск» до 2028 года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2" name="Table 1"/>
          <p:cNvGraphicFramePr/>
          <p:nvPr>
            <p:extLst>
              <p:ext uri="{D42A27DB-BD31-4B8C-83A1-F6EECF244321}">
                <p14:modId xmlns:p14="http://schemas.microsoft.com/office/powerpoint/2010/main" val="1496524514"/>
              </p:ext>
            </p:extLst>
          </p:nvPr>
        </p:nvGraphicFramePr>
        <p:xfrm>
          <a:off x="150392" y="1330327"/>
          <a:ext cx="8821080" cy="4294095"/>
        </p:xfrm>
        <a:graphic>
          <a:graphicData uri="http://schemas.openxmlformats.org/drawingml/2006/table">
            <a:tbl>
              <a:tblPr/>
              <a:tblGrid>
                <a:gridCol w="515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13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прогноз 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 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0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Оборот организаций*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(по полному кругу) по видам экономической деятельности, млн. руб.: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12 931,0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21 549,6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9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Введено жилых домов,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кв.м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7 788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18 312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 том числе индивидуального жилья,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7 788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14 195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9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Уровень безработицы,  %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0,43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0,4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Состоит на учете безработных, человек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80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79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Среднемесячная заработная плата  1 работника (без субъектов СМП), рублей 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69 499,0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74 010,3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3" name="CustomShape 2"/>
          <p:cNvSpPr/>
          <p:nvPr/>
        </p:nvSpPr>
        <p:spPr>
          <a:xfrm>
            <a:off x="219960" y="5748782"/>
            <a:ext cx="8642520" cy="64487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*</a:t>
            </a:r>
            <a:r>
              <a:rPr lang="en-US" sz="1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 </a:t>
            </a:r>
            <a:r>
              <a:rPr lang="ru-RU" sz="1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оборот организаций</a:t>
            </a:r>
            <a:r>
              <a:rPr lang="ru-RU" sz="12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 включается стоимость отгруженных товаров собственного производства, выполненных работ и услуг собственными силами, а также выручка от продажи приобретенных на стороне товаров (без налога на добавленную стоимость, акцизов и аналогичных обязательных платежей).</a:t>
            </a:r>
            <a:endParaRPr lang="ru-RU" sz="1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720" y="235360"/>
            <a:ext cx="8007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показатели социально-экономического развития  </a:t>
            </a:r>
            <a:endParaRPr lang="ru-RU" sz="24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Рисунок 7" descr="1410339261_allday_10.jpg">
            <a:extLst>
              <a:ext uri="{FF2B5EF4-FFF2-40B4-BE49-F238E27FC236}">
                <a16:creationId xmlns:a16="http://schemas.microsoft.com/office/drawing/2014/main" id="{C1AE66AF-CD0C-4A19-AF2C-35EA7E42D9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2" name="Table 2"/>
          <p:cNvGraphicFramePr/>
          <p:nvPr>
            <p:extLst>
              <p:ext uri="{D42A27DB-BD31-4B8C-83A1-F6EECF244321}">
                <p14:modId xmlns:p14="http://schemas.microsoft.com/office/powerpoint/2010/main" val="1096126101"/>
              </p:ext>
            </p:extLst>
          </p:nvPr>
        </p:nvGraphicFramePr>
        <p:xfrm>
          <a:off x="152365" y="1280573"/>
          <a:ext cx="8732087" cy="5101146"/>
        </p:xfrm>
        <a:graphic>
          <a:graphicData uri="http://schemas.openxmlformats.org/drawingml/2006/table">
            <a:tbl>
              <a:tblPr/>
              <a:tblGrid>
                <a:gridCol w="4446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77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6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Единица</a:t>
                      </a:r>
                      <a:br>
                        <a:rPr sz="16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измерения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2023 г.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План 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2024 г.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граждан, получивших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материальную помощь.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48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60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65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Привиты против клещевого энцефалита дети от 15 мес. до 17 лет.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66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Не менее 75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59,6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Охват населения в возрасте  от 15-49 лет мероприятий первичной профилактики ВИЧ-инфекции.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90,01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Не менее 80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89,2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</a:t>
                      </a:r>
                      <a:r>
                        <a:rPr lang="ru-RU" sz="1600" b="0" strike="noStrike" spc="-1" baseline="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социально значимых объектов, оборудованных элементами доступности для маломобильных граждан.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Объектов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СОНКО, получивших субсидию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Шт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4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проведённых торжественных, культурных, спортивных мероприятий для ветеранов, пенсионеров, инвалидов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Мероприятий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37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30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43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73" name="CustomShape 3"/>
          <p:cNvSpPr/>
          <p:nvPr/>
        </p:nvSpPr>
        <p:spPr>
          <a:xfrm>
            <a:off x="2340000" y="6381720"/>
            <a:ext cx="4570560" cy="27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82227BC0-3AD9-4EA6-864F-4458A48DF1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13645505-65CF-4E2C-8454-709B847D3579}"/>
              </a:ext>
            </a:extLst>
          </p:cNvPr>
          <p:cNvSpPr/>
          <p:nvPr/>
        </p:nvSpPr>
        <p:spPr>
          <a:xfrm>
            <a:off x="965184" y="50843"/>
            <a:ext cx="8008414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 программа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«Социальная поддержка населения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 Красноуфимск» до 2028 года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CustomShape 1"/>
          <p:cNvSpPr/>
          <p:nvPr/>
        </p:nvSpPr>
        <p:spPr>
          <a:xfrm>
            <a:off x="167076" y="1297842"/>
            <a:ext cx="8818164" cy="421508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Цели</a:t>
            </a:r>
            <a:r>
              <a:rPr lang="ru-RU" sz="16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Системное обеспечение общественной безопасности и принятие эффективных мер для обеспечения природно-техногенной безопасности, 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Устранение угроз общественной безопасности и жизненно важным интересам личности, общества, государства, 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условий для эффективной деятельности и взаимодействия государственных, муниципальных, общественных, иных организаций, правоохранительных органов.</a:t>
            </a: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 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576" name="CustomShape 2"/>
          <p:cNvSpPr/>
          <p:nvPr/>
        </p:nvSpPr>
        <p:spPr>
          <a:xfrm>
            <a:off x="965184" y="88132"/>
            <a:ext cx="8020056" cy="11065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безопасности жизнедеятельности населения </a:t>
            </a:r>
          </a:p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 Красноуфимск» до 2028 года</a:t>
            </a:r>
            <a:endParaRPr lang="ru-RU" sz="2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682E33BE-C43E-415C-BBFA-72B8F52CC62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8818560" cy="47998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Включает подпрограммы:</a:t>
            </a:r>
            <a:endParaRPr lang="ru-RU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Профилактика правонарушений в общественных местах. Охрана общественного порядка. Безопасность дорожного движения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Профилактика правонарушений среди несовершеннолетних и молодежи. Предупреждение беспризорности и безнадзорности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Профилактика алкоголизма и наркомании на территории городского округа Красноуфимск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Профилактика терроризма и экстремизма, минимизация и (или) ликвидация последствий проявлений терроризма и экстремизма. Гармонизация межнациональных отношений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Защита населения и территории городского округа Красноуфимск от чрезвычайных ситуаций природного и техногенного характера. Совершенствование гражданской обороны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первичных мер пожарной безопасности и безопасности людей на водных объектах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и развитие на территории городского округа Красноуфимск сегментов аппаратно-программного комплекса «Безопасный город»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A52E0474-4EF8-4614-A3F6-DA6464E1CDD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id="{441DC309-45D1-42FD-80FF-E25A08F87909}"/>
              </a:ext>
            </a:extLst>
          </p:cNvPr>
          <p:cNvSpPr/>
          <p:nvPr/>
        </p:nvSpPr>
        <p:spPr>
          <a:xfrm>
            <a:off x="965184" y="88132"/>
            <a:ext cx="8020056" cy="11065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безопасности жизнедеятельности населения </a:t>
            </a:r>
          </a:p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 Красноуфимск» до 2028 года</a:t>
            </a:r>
            <a:endParaRPr lang="ru-RU" sz="2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2"/>
          <p:cNvSpPr/>
          <p:nvPr/>
        </p:nvSpPr>
        <p:spPr>
          <a:xfrm>
            <a:off x="2820960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87100577"/>
              </p:ext>
            </p:extLst>
          </p:nvPr>
        </p:nvGraphicFramePr>
        <p:xfrm>
          <a:off x="285840" y="1419367"/>
          <a:ext cx="8598853" cy="4962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F12CAFC0-10D7-440D-B462-16F09738B02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22664A73-6E77-484E-9BF4-E97182D16BB8}"/>
              </a:ext>
            </a:extLst>
          </p:cNvPr>
          <p:cNvSpPr/>
          <p:nvPr/>
        </p:nvSpPr>
        <p:spPr>
          <a:xfrm>
            <a:off x="965184" y="88132"/>
            <a:ext cx="8020056" cy="11065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безопасности жизнедеятельности населения </a:t>
            </a:r>
          </a:p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 Красноуфимск» до 2028 года</a:t>
            </a:r>
            <a:endParaRPr lang="ru-RU" sz="2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2176426038"/>
              </p:ext>
            </p:extLst>
          </p:nvPr>
        </p:nvGraphicFramePr>
        <p:xfrm>
          <a:off x="156862" y="1280656"/>
          <a:ext cx="8783989" cy="5101065"/>
        </p:xfrm>
        <a:graphic>
          <a:graphicData uri="http://schemas.openxmlformats.org/drawingml/2006/table">
            <a:tbl>
              <a:tblPr/>
              <a:tblGrid>
                <a:gridCol w="5270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3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3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Единица</a:t>
                      </a:r>
                      <a:br>
                        <a:rPr sz="160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измерения</a:t>
                      </a:r>
                      <a:endParaRPr lang="ru-RU" sz="16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План 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г.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202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г.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2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проведенных с неработающим населением и детьми, посещающими образовательные учреждения городского округа, мероприятий по обучению, профилактике и пропаганде в области пожарной безопасности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Ед.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</a:t>
                      </a: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73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проведенных мероприятий, направленных на профилактику употребления алкоголя, табака и наркотических веществ среди населения городского округа Красноуфимск, в том числе среди подростков и молодежи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Ед.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  <a:r>
                        <a:rPr lang="en-US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31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20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проведенных среди несовершеннолетних мероприятий, направленных на снижение дорожно-транспортного травматизма и на формирование навыков безопасного поведения на дорогах 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Ед.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40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42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Количество правонарушений, выявленных при участии народных дружинников (в год)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Ед.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754604"/>
                  </a:ext>
                </a:extLst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20C545D9-C1B9-4B10-8473-7E38AC6BDC0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FFACBA79-8968-41D9-BC14-B1703C8CD78F}"/>
              </a:ext>
            </a:extLst>
          </p:cNvPr>
          <p:cNvSpPr/>
          <p:nvPr/>
        </p:nvSpPr>
        <p:spPr>
          <a:xfrm>
            <a:off x="965184" y="88132"/>
            <a:ext cx="8020056" cy="11065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Обеспечение безопасности жизнедеятельности населения </a:t>
            </a:r>
          </a:p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округа Красноуфимск» до 2028 года</a:t>
            </a:r>
            <a:endParaRPr lang="ru-RU" sz="22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1" y="1301717"/>
            <a:ext cx="3602714" cy="230687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Повышение уровня комфорта городской среды для улучшения условий проживания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населения городского округа Красноуфимск</a:t>
            </a:r>
          </a:p>
          <a:p>
            <a:pPr>
              <a:lnSpc>
                <a:spcPct val="100000"/>
              </a:lnSpc>
            </a:pPr>
            <a:endParaRPr lang="ru-RU" sz="1600" spc="-1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Ответственный исполнитель: </a:t>
            </a:r>
            <a:endParaRPr lang="ru-RU" sz="1600" spc="-1" dirty="0"/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Администрация городского округа Красноуфимск</a:t>
            </a:r>
            <a:endParaRPr lang="ru-RU" sz="160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118622"/>
            <a:ext cx="7770214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</a:t>
            </a: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«Формирование современной городской среды на территории городского 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округа Красноуфимск до 2030 года»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93996738"/>
              </p:ext>
            </p:extLst>
          </p:nvPr>
        </p:nvGraphicFramePr>
        <p:xfrm>
          <a:off x="3769394" y="1301718"/>
          <a:ext cx="5207926" cy="5036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E698C2C5-484A-46C0-BCF9-BD36F7EF0DE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72B15B15-FE5A-482C-9F38-7664E250CA8E}"/>
              </a:ext>
            </a:extLst>
          </p:cNvPr>
          <p:cNvSpPr/>
          <p:nvPr/>
        </p:nvSpPr>
        <p:spPr>
          <a:xfrm>
            <a:off x="4774051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6185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954842" y="355625"/>
            <a:ext cx="8189158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Муниципальная программа «Формирование современной городской среды на территории городского округа Красноуфимск до 2030 года»</a:t>
            </a:r>
            <a:endParaRPr lang="ru-RU" sz="2000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525959864"/>
              </p:ext>
            </p:extLst>
          </p:nvPr>
        </p:nvGraphicFramePr>
        <p:xfrm>
          <a:off x="143768" y="1280655"/>
          <a:ext cx="8849312" cy="5101066"/>
        </p:xfrm>
        <a:graphic>
          <a:graphicData uri="http://schemas.openxmlformats.org/drawingml/2006/table">
            <a:tbl>
              <a:tblPr/>
              <a:tblGrid>
                <a:gridCol w="4689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9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br/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2023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2024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2024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благоустроенных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9,85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10,23</a:t>
                      </a: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10,23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0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благоустроенных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к общей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50,7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80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r>
                        <a:rPr lang="ru-RU" sz="1600" b="0" strike="noStrike" spc="-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приходящихся на 1 жителя муниципального образования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2,62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9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разработанной сметно-проектной документации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трудоспособного населения, принявшего участие в рейтинговом голосовании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27 248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26 829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26 829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3BC45E57-1319-40A5-B958-B978D0235B2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7426533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1" y="1301717"/>
            <a:ext cx="3602714" cy="313786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Цель: </a:t>
            </a:r>
            <a:r>
              <a:rPr lang="ru-RU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овышение энергетической эффективности экономики городского округа Красноуфимск, в том числе за счет активизации энергосбережения</a:t>
            </a:r>
            <a:endParaRPr lang="ru-RU" b="1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Ответственный исполнитель: </a:t>
            </a:r>
            <a:endParaRPr lang="ru-RU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Администрация городского округа Красноуфимск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118622"/>
            <a:ext cx="7770214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Программа по энергосбережению и повышению энергетической эффективности в городском округе Красноуфимск на 2021-2030 г. г.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09758980"/>
              </p:ext>
            </p:extLst>
          </p:nvPr>
        </p:nvGraphicFramePr>
        <p:xfrm>
          <a:off x="3769394" y="1301718"/>
          <a:ext cx="5207926" cy="5036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E698C2C5-484A-46C0-BCF9-BD36F7EF0DE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72B15B15-FE5A-482C-9F38-7664E250CA8E}"/>
              </a:ext>
            </a:extLst>
          </p:cNvPr>
          <p:cNvSpPr/>
          <p:nvPr/>
        </p:nvSpPr>
        <p:spPr>
          <a:xfrm>
            <a:off x="4774051" y="6381720"/>
            <a:ext cx="3179053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(млн. руб.)</a:t>
            </a:r>
            <a:endParaRPr lang="ru-RU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785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954842" y="178688"/>
            <a:ext cx="8018756" cy="95265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Расходы бюджета с учетом интересов целевых групп</a:t>
            </a:r>
            <a:endParaRPr lang="en-US" sz="2800" b="1" strike="noStrike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90" name="Table 2"/>
          <p:cNvGraphicFramePr/>
          <p:nvPr>
            <p:extLst>
              <p:ext uri="{D42A27DB-BD31-4B8C-83A1-F6EECF244321}">
                <p14:modId xmlns:p14="http://schemas.microsoft.com/office/powerpoint/2010/main" val="1065908858"/>
              </p:ext>
            </p:extLst>
          </p:nvPr>
        </p:nvGraphicFramePr>
        <p:xfrm>
          <a:off x="152647" y="1284448"/>
          <a:ext cx="8820952" cy="5279933"/>
        </p:xfrm>
        <a:graphic>
          <a:graphicData uri="http://schemas.openxmlformats.org/drawingml/2006/table">
            <a:tbl>
              <a:tblPr/>
              <a:tblGrid>
                <a:gridCol w="2093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7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79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Объем расходов на поддержку целевой группы (млн. руб.)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7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</a:t>
                      </a:r>
                      <a:endParaRPr lang="ru-RU" sz="16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 2023 год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 2024 год</a:t>
                      </a:r>
                      <a:endParaRPr lang="ru-RU" sz="1600" b="1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0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Почетные граждане г. Красноуфимска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г. - 1 человек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 - 1 человек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Ежемесячная денежная выплата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0,16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</a:t>
                      </a:r>
                      <a:r>
                        <a:rPr lang="en-US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</a:t>
                      </a: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</a:t>
                      </a:r>
                      <a:r>
                        <a:rPr lang="en-US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</a:t>
                      </a: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Молодые семьи (федеральная программа)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г. - 2 семьи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 -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семьи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Социальные выплаты  на приобретение(</a:t>
                      </a:r>
                      <a:r>
                        <a:rPr lang="ru-RU" sz="1400" b="0" strike="noStrike" spc="-1" dirty="0" err="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стро-ительство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) жилого помещения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4,2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4,0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4,0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4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Ветераны, труженики тыла, реабилитированные граждане и граждане, пострадавшие от политических репрессий и иные слабозащищенные категории граждан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г. – 5 997 человек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 –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5 9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человека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Компенсации расходов на оплату жилого помещения и коммунальных услуг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94,0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105,9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103,0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2F06A11B-AEF1-4268-B354-9497ECF6FE7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954842" y="178688"/>
            <a:ext cx="8009158" cy="95265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Расходы бюджета с учетом интересов целевых групп</a:t>
            </a:r>
            <a:endParaRPr lang="ru-RU" sz="28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593" name="Table 2"/>
          <p:cNvGraphicFramePr/>
          <p:nvPr>
            <p:extLst>
              <p:ext uri="{D42A27DB-BD31-4B8C-83A1-F6EECF244321}">
                <p14:modId xmlns:p14="http://schemas.microsoft.com/office/powerpoint/2010/main" val="1347748364"/>
              </p:ext>
            </p:extLst>
          </p:nvPr>
        </p:nvGraphicFramePr>
        <p:xfrm>
          <a:off x="179280" y="1268280"/>
          <a:ext cx="8784720" cy="5327697"/>
        </p:xfrm>
        <a:graphic>
          <a:graphicData uri="http://schemas.openxmlformats.org/drawingml/2006/table">
            <a:tbl>
              <a:tblPr/>
              <a:tblGrid>
                <a:gridCol w="3165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0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2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Объем расходов на поддержку целевой группы (млн. руб.)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 2023 год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План 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Факт 2024 год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6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Пользователи жилого помещения в государственном или муниципальном жилищном фонде; наниматели жилого помещения по договору найма в частном жилищном фонде; члены жилищного или жилищно-строительного кооператива; собственники жилого помещения (квартиры, жилого дома, части квартиры или жилого дома)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г. –  1253 семьи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 – 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02 семьи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Субсидии на оплату жилого помещения и коммунальных услуг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25,4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24,5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21,4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Граждане, попавшие в трудную жизненную ситуацию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г. – 48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чел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.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 - 65 чел.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Материальная помощь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</a:t>
                      </a:r>
                      <a:r>
                        <a:rPr lang="en-US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18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0,26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0,23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2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Жители ГО Красноуфимск, проживающие в домах с централизованным отоплением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г. –  18382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чел.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г. –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17891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чел.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Частичное освобождение от платы за коммунальные</a:t>
                      </a:r>
                      <a:r>
                        <a:rPr lang="ru-RU" sz="1400" b="0" strike="noStrike" spc="-1" baseline="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услуги</a:t>
                      </a:r>
                      <a:endParaRPr lang="ru-RU" sz="14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23,9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25,2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25,2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3BF84CA0-757E-4867-9DD7-666923DA6FA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Table 1"/>
          <p:cNvGraphicFramePr/>
          <p:nvPr>
            <p:extLst>
              <p:ext uri="{D42A27DB-BD31-4B8C-83A1-F6EECF244321}">
                <p14:modId xmlns:p14="http://schemas.microsoft.com/office/powerpoint/2010/main" val="1938983216"/>
              </p:ext>
            </p:extLst>
          </p:nvPr>
        </p:nvGraphicFramePr>
        <p:xfrm>
          <a:off x="285840" y="1557360"/>
          <a:ext cx="8629200" cy="4749480"/>
        </p:xfrm>
        <a:graphic>
          <a:graphicData uri="http://schemas.openxmlformats.org/drawingml/2006/table">
            <a:tbl>
              <a:tblPr/>
              <a:tblGrid>
                <a:gridCol w="5210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2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 показателя</a:t>
                      </a:r>
                      <a:endParaRPr lang="ru-RU" sz="17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2023 год факт</a:t>
                      </a:r>
                      <a:endParaRPr lang="ru-RU" sz="17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 план</a:t>
                      </a:r>
                      <a:endParaRPr lang="ru-RU" sz="17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 факт</a:t>
                      </a:r>
                      <a:endParaRPr lang="ru-RU" sz="17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Дошкольное образование (педагогические работники)</a:t>
                      </a:r>
                      <a:endParaRPr lang="ru-RU" sz="21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44 702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52 638,67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59 278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Общее образование (педагогические работники)</a:t>
                      </a:r>
                      <a:endParaRPr lang="ru-RU" sz="21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51 815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54  049,70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65 615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Дополнительное образование (педагогические работники)</a:t>
                      </a:r>
                      <a:endParaRPr lang="ru-RU" sz="21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48 207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55 433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62 379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Культура (работники культуры)</a:t>
                      </a:r>
                      <a:endParaRPr lang="ru-RU" sz="21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52 864,9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63 523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63 546,6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7" name="CustomShape 2"/>
          <p:cNvSpPr/>
          <p:nvPr/>
        </p:nvSpPr>
        <p:spPr>
          <a:xfrm>
            <a:off x="1020932" y="169810"/>
            <a:ext cx="7961520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Уровень средней заработной платы отдельных</a:t>
            </a:r>
            <a:r>
              <a:rPr lang="en-US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категорий</a:t>
            </a:r>
            <a:r>
              <a:rPr lang="en-US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работников бюджетной сферы в ГО Красноуфимск  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8104680" y="6381720"/>
            <a:ext cx="712737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Рубли </a:t>
            </a:r>
            <a:endParaRPr lang="ru-RU" sz="1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id="{4B72D3CF-E672-4561-8BB2-8BD22561476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" name="Table 1"/>
          <p:cNvGraphicFramePr/>
          <p:nvPr>
            <p:extLst>
              <p:ext uri="{D42A27DB-BD31-4B8C-83A1-F6EECF244321}">
                <p14:modId xmlns:p14="http://schemas.microsoft.com/office/powerpoint/2010/main" val="1894865416"/>
              </p:ext>
            </p:extLst>
          </p:nvPr>
        </p:nvGraphicFramePr>
        <p:xfrm>
          <a:off x="170402" y="1362616"/>
          <a:ext cx="8823127" cy="5061023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6685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Сумма, млн. руб.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Б</a:t>
                      </a:r>
                      <a:r>
                        <a:rPr lang="ru-RU" sz="2000" strike="noStrike" spc="-1" baseline="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лагоустройство общественной территории «Сквер по ул. Станционная» 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22,6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1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kern="1200" spc="-1" dirty="0">
                          <a:solidFill>
                            <a:srgbClr val="000000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Ремонт сетей холодного водоснабжения и водоотведения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11,9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Ремонты автомобильных дорог местного значения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123,3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Ремонт дворовых проездов многоквартирных домов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25,3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905792207"/>
                  </a:ext>
                </a:extLst>
              </a:tr>
              <a:tr h="5106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Переселение граждан из аварийного жилищного фонда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20,1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2213074703"/>
                  </a:ext>
                </a:extLst>
              </a:tr>
              <a:tr h="1254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Приобретение жилых помещений, муниципального служебного фонда для специалистов с</a:t>
                      </a:r>
                      <a:r>
                        <a:rPr lang="ru-RU" sz="2000" b="0" strike="noStrike" spc="-1" baseline="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высшим  образованием по наиболее востребованным специальностям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74,9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91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Социальные</a:t>
                      </a:r>
                      <a:r>
                        <a:rPr lang="ru-RU" sz="2000" strike="noStrike" spc="-1" baseline="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выплаты молодым семьям на приобретение (строительство) жилья (федеральная программа)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4,0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2369090660"/>
                  </a:ext>
                </a:extLst>
              </a:tr>
            </a:tbl>
          </a:graphicData>
        </a:graphic>
      </p:graphicFrame>
      <p:sp>
        <p:nvSpPr>
          <p:cNvPr id="595" name="CustomShape 2"/>
          <p:cNvSpPr/>
          <p:nvPr/>
        </p:nvSpPr>
        <p:spPr>
          <a:xfrm>
            <a:off x="954842" y="171360"/>
            <a:ext cx="8018756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Финансирование социально-значимых проектов в  2024 году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02529BF2-6570-4505-A391-1EEF1D5551A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" name="Table 1"/>
          <p:cNvGraphicFramePr/>
          <p:nvPr>
            <p:extLst>
              <p:ext uri="{D42A27DB-BD31-4B8C-83A1-F6EECF244321}">
                <p14:modId xmlns:p14="http://schemas.microsoft.com/office/powerpoint/2010/main" val="587826555"/>
              </p:ext>
            </p:extLst>
          </p:nvPr>
        </p:nvGraphicFramePr>
        <p:xfrm>
          <a:off x="152647" y="1268280"/>
          <a:ext cx="8840432" cy="4680945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7649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3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Сумма, млн. руб.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Капитальный ремонт школы № 2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149,1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986053967"/>
                  </a:ext>
                </a:extLst>
              </a:tr>
              <a:tr h="393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Капитальный ремонт здания МЦ «Космос»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19,0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Подготовка образовательных учреждений к новому</a:t>
                      </a:r>
                      <a:r>
                        <a:rPr lang="ru-RU" sz="2000" strike="noStrike" spc="-1" baseline="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учебному году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11,3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Обеспечение мероприятий по антитеррористической безопасности образовательных учреждений (лицензированная охрана)</a:t>
                      </a:r>
                      <a:endParaRPr lang="ru-RU" sz="2000" b="0" strike="noStrike" spc="-1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34,6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Приведение в соответствие с требованиями пожарной безопасности и санитарного законодательства зданий и сооружений образовательных организаций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79,7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9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Создание в образовательных организациях условий для получения детьми-инвалидами качественного образования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2,0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98" name="CustomShape 2"/>
          <p:cNvSpPr/>
          <p:nvPr/>
        </p:nvSpPr>
        <p:spPr>
          <a:xfrm>
            <a:off x="954842" y="171360"/>
            <a:ext cx="8018756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Финансирование социально-значимых проектов в  2024 году</a:t>
            </a:r>
            <a:endParaRPr lang="ru-RU" sz="24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A59B5EF8-674D-4E58-83D6-382D5B4CA35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020932" y="160933"/>
            <a:ext cx="7961520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Национальные проекты, реализуемые в ГО Красноуфимск в 2024 году                                      </a:t>
            </a:r>
          </a:p>
          <a:p>
            <a:pPr algn="ctr"/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(план  – 34,3 млн. руб., факт – 20,7 млн. руб.) </a:t>
            </a:r>
          </a:p>
        </p:txBody>
      </p:sp>
      <p:graphicFrame>
        <p:nvGraphicFramePr>
          <p:cNvPr id="301" name="Table 2"/>
          <p:cNvGraphicFramePr/>
          <p:nvPr>
            <p:extLst>
              <p:ext uri="{D42A27DB-BD31-4B8C-83A1-F6EECF244321}">
                <p14:modId xmlns:p14="http://schemas.microsoft.com/office/powerpoint/2010/main" val="368672007"/>
              </p:ext>
            </p:extLst>
          </p:nvPr>
        </p:nvGraphicFramePr>
        <p:xfrm>
          <a:off x="161548" y="1364931"/>
          <a:ext cx="8820904" cy="49987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706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59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Национальный проект/мероприятия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 план, млн. руб.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 факт, млн. руб.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5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НП «Образование» всего</a:t>
                      </a:r>
                    </a:p>
                  </a:txBody>
                  <a:tcPr marL="90000" marR="900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33,3</a:t>
                      </a:r>
                    </a:p>
                  </a:txBody>
                  <a:tcPr marL="9360" marR="93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19,7</a:t>
                      </a:r>
                    </a:p>
                  </a:txBody>
                  <a:tcPr marL="90000" marR="900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</a:t>
                      </a:r>
                      <a:r>
                        <a:rPr lang="ru-RU" sz="2000" b="0" i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том числе: </a:t>
                      </a: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капитальный ремонт здания МЦ «Космос»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30,9</a:t>
                      </a:r>
                    </a:p>
                  </a:txBody>
                  <a:tcPr marL="9360" marR="93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17,3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i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обеспечение деятельности советников директора в школах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2,4</a:t>
                      </a:r>
                    </a:p>
                  </a:txBody>
                  <a:tcPr marL="9360" marR="93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2,4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5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НП «Демография» всего</a:t>
                      </a:r>
                    </a:p>
                  </a:txBody>
                  <a:tcPr marL="90000" marR="9000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1,0</a:t>
                      </a:r>
                    </a:p>
                  </a:txBody>
                  <a:tcPr marL="9360" marR="93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1,0</a:t>
                      </a:r>
                    </a:p>
                  </a:txBody>
                  <a:tcPr marL="90000" marR="9000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в том числе: </a:t>
                      </a: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ГТО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0,2</a:t>
                      </a:r>
                    </a:p>
                  </a:txBody>
                  <a:tcPr marL="9360" marR="93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0,2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486027"/>
                  </a:ext>
                </a:extLst>
              </a:tr>
              <a:tr h="680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гос. поддержка организаций спортивной подготовки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0,5</a:t>
                      </a:r>
                    </a:p>
                  </a:txBody>
                  <a:tcPr marL="9360" marR="93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0,5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1920"/>
                  </a:ext>
                </a:extLst>
              </a:tr>
              <a:tr h="680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оснащение спорт. оборудованием для занятий уличной гимнастикой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0,3</a:t>
                      </a:r>
                    </a:p>
                  </a:txBody>
                  <a:tcPr marL="9360" marR="93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0,3</a:t>
                      </a:r>
                    </a:p>
                  </a:txBody>
                  <a:tcPr marL="90000" marR="900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7" descr="1410339261_allday_10.jpg">
            <a:extLst>
              <a:ext uri="{FF2B5EF4-FFF2-40B4-BE49-F238E27FC236}">
                <a16:creationId xmlns:a16="http://schemas.microsoft.com/office/drawing/2014/main" id="{AC77FF67-1E4A-49BA-9E49-359122806E4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9358847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66BEA3-4CDF-F205-E05F-C4571632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78" y="2049947"/>
            <a:ext cx="2965901" cy="374208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679511" y="930882"/>
            <a:ext cx="7121047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Реализация инициативных проектов на территории городского округа Красноуфимск в 2024 году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76" y="1214754"/>
            <a:ext cx="863989" cy="14232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5B3391-4640-D742-0750-1E4108B9C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425" y="3767427"/>
            <a:ext cx="3460443" cy="19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EB6F3-18A4-07D8-425F-1B7ECC93C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1EA6DDD-99A4-D962-68C3-E79FC5C4F359}"/>
              </a:ext>
            </a:extLst>
          </p:cNvPr>
          <p:cNvSpPr txBox="1">
            <a:spLocks/>
          </p:cNvSpPr>
          <p:nvPr/>
        </p:nvSpPr>
        <p:spPr>
          <a:xfrm>
            <a:off x="6350375" y="1751521"/>
            <a:ext cx="2692617" cy="36664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Выполнены работы:</a:t>
            </a:r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38" dirty="0">
                <a:ln w="1143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устроено песчано-гравийное основание площадки;</a:t>
            </a:r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38" dirty="0">
                <a:ln w="1143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установлены ворота металлические с сеткой  со щитом для баскетбола ;</a:t>
            </a:r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b="1" spc="38" dirty="0">
                <a:ln w="1143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установлен спортивный комплекс</a:t>
            </a:r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ru-RU" sz="2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961163AC-3500-A786-785B-688EF8C85BB8}"/>
              </a:ext>
            </a:extLst>
          </p:cNvPr>
          <p:cNvSpPr txBox="1">
            <a:spLocks/>
          </p:cNvSpPr>
          <p:nvPr/>
        </p:nvSpPr>
        <p:spPr>
          <a:xfrm>
            <a:off x="1" y="393290"/>
            <a:ext cx="9143999" cy="14443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2024 год - проект «Доступный спорт - детям»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(оборудование  спортивной площадки по ул. Ахматовой)»</a:t>
            </a:r>
          </a:p>
          <a:p>
            <a:pPr marL="0" indent="0" algn="ctr">
              <a:buNone/>
            </a:pPr>
            <a:endParaRPr lang="ru-RU" sz="1575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8A39A0-6BA5-D3AD-568A-F58379B55520}"/>
              </a:ext>
            </a:extLst>
          </p:cNvPr>
          <p:cNvSpPr txBox="1">
            <a:spLocks/>
          </p:cNvSpPr>
          <p:nvPr/>
        </p:nvSpPr>
        <p:spPr>
          <a:xfrm>
            <a:off x="416129" y="1751521"/>
            <a:ext cx="4420408" cy="325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Стоимость проекта: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общая – 999,8 тыс. руб. в т.ч.: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областной бюджет – 416,8 тыс. руб.;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- местный бюджет – 400,0 тыс. руб.;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средства ИП - 110,0 тыс. руб.;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 средства населения  - 73,0 тыс. руб.</a:t>
            </a:r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ru-RU" sz="2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0D2699-24F8-C3DA-C9E0-8C3998A47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36" y="3557096"/>
            <a:ext cx="2871067" cy="215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F6964C-EC8A-4AA5-1CA5-61E5FCA4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24" r="8808"/>
          <a:stretch/>
        </p:blipFill>
        <p:spPr>
          <a:xfrm>
            <a:off x="4344486" y="2846673"/>
            <a:ext cx="1979387" cy="21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923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95968-B354-EBB9-DBA9-1E2C955BC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25CD4C-DEB1-CC58-D6DD-DD7AA89C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35" y="1034663"/>
            <a:ext cx="5382741" cy="4049671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6C52CE15-3783-98FE-958C-593D2E65159C}"/>
              </a:ext>
            </a:extLst>
          </p:cNvPr>
          <p:cNvSpPr txBox="1">
            <a:spLocks/>
          </p:cNvSpPr>
          <p:nvPr/>
        </p:nvSpPr>
        <p:spPr>
          <a:xfrm>
            <a:off x="4345130" y="1946786"/>
            <a:ext cx="4874150" cy="29185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Проведены ремонты дворовых проездов многоквартирных домов по  адресам: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1) ул.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Манчажская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д.36, д.38, ул. Свободы, д.84;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2) ул. Бульварная д.35, д.35А;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3) ул. Металлистов, д.18;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4) ул.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Сухобского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д.53;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5) ул.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Мизерова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д. 112А;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6) ул. Пролетарская, д. 60;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7) ул.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Рогозинниковых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д.36;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8) ул. Советская, д. 60;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9) ул.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Сухобского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д.30, д.32;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10) ул. Ухтомского, д.18; </a:t>
            </a:r>
          </a:p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11) ул. Ухтомского 21, ул. Ухтомского 23,  ул. Ухтомского 25.</a:t>
            </a:r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ru-RU" sz="2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2A4FCB5D-CABA-6464-0A99-41C602EC4A78}"/>
              </a:ext>
            </a:extLst>
          </p:cNvPr>
          <p:cNvSpPr txBox="1">
            <a:spLocks/>
          </p:cNvSpPr>
          <p:nvPr/>
        </p:nvSpPr>
        <p:spPr>
          <a:xfrm>
            <a:off x="1" y="422787"/>
            <a:ext cx="9143999" cy="141486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2024 год - проект в сфере благоустройства  дворовых территорий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815091-36BD-FF23-68B1-76E292283DA3}"/>
              </a:ext>
            </a:extLst>
          </p:cNvPr>
          <p:cNvSpPr txBox="1">
            <a:spLocks/>
          </p:cNvSpPr>
          <p:nvPr/>
        </p:nvSpPr>
        <p:spPr>
          <a:xfrm>
            <a:off x="306280" y="1433062"/>
            <a:ext cx="4420408" cy="325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Стоимость проекта:</a:t>
            </a:r>
          </a:p>
          <a:p>
            <a:r>
              <a:rPr lang="ru-RU" b="1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общая – 24,7 млн. руб. в т.ч.:</a:t>
            </a:r>
          </a:p>
          <a:p>
            <a:r>
              <a:rPr lang="ru-RU" b="1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местный бюджет – 20,1 млн. руб.;</a:t>
            </a:r>
          </a:p>
          <a:p>
            <a:r>
              <a:rPr lang="ru-RU" b="1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 средства населения  - 4,6 млн. руб.</a:t>
            </a:r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ru-RU" sz="2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A2D25F-72EF-B38A-A9B0-D17FF17D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2" y="2620595"/>
            <a:ext cx="2146169" cy="16146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65794-082B-2487-E659-47A8D6E42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9" y="4439533"/>
            <a:ext cx="1336451" cy="17763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556D0A-EDF4-7751-EB67-EEF2E3F3C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879" y="3311254"/>
            <a:ext cx="1333966" cy="177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5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F8EB1-21F0-1DA6-F305-604B5752B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8CC9FCE-4DBF-B269-5C54-8FD3DB7F0DDC}"/>
              </a:ext>
            </a:extLst>
          </p:cNvPr>
          <p:cNvSpPr txBox="1">
            <a:spLocks/>
          </p:cNvSpPr>
          <p:nvPr/>
        </p:nvSpPr>
        <p:spPr>
          <a:xfrm>
            <a:off x="4307464" y="1540830"/>
            <a:ext cx="4420408" cy="715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Приобретены занимательные деревянные доски - </a:t>
            </a:r>
            <a:r>
              <a:rPr lang="ru-RU" sz="20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бизиборды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9080C162-93B8-038E-D3BD-E09CD3B37F6E}"/>
              </a:ext>
            </a:extLst>
          </p:cNvPr>
          <p:cNvSpPr txBox="1">
            <a:spLocks/>
          </p:cNvSpPr>
          <p:nvPr/>
        </p:nvSpPr>
        <p:spPr>
          <a:xfrm>
            <a:off x="1" y="442126"/>
            <a:ext cx="9143999" cy="13955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2024 год - проект «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Заниматика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на стене» (приобретение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бизибордов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МАУДО «Центра развития ребенка  - детский сад»)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314AFD-054A-BE1F-DEE3-89C1DD1BAC77}"/>
              </a:ext>
            </a:extLst>
          </p:cNvPr>
          <p:cNvSpPr txBox="1">
            <a:spLocks/>
          </p:cNvSpPr>
          <p:nvPr/>
        </p:nvSpPr>
        <p:spPr>
          <a:xfrm>
            <a:off x="416128" y="1672824"/>
            <a:ext cx="4420408" cy="325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Стоимость проекта: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общая – 300,0 тыс. руб. в т.ч.: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местный бюджет – 215,0 тыс. руб.;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средства ИП - 45,0 тыс. руб.;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средства населения  - 40,0 тыс. руб.</a:t>
            </a:r>
          </a:p>
          <a:p>
            <a:pPr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ru-RU" sz="2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C1FEBD-B3D9-A175-2DB0-CFE87A28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339" b="7584"/>
          <a:stretch/>
        </p:blipFill>
        <p:spPr>
          <a:xfrm>
            <a:off x="3729063" y="3643243"/>
            <a:ext cx="5045529" cy="2197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EFB0E7-CB75-DE63-6441-8A3EB209E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8" y="3331120"/>
            <a:ext cx="3312935" cy="24847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539588-4245-562A-5833-749B7A5552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728" b="27475"/>
          <a:stretch/>
        </p:blipFill>
        <p:spPr>
          <a:xfrm>
            <a:off x="5553517" y="2184000"/>
            <a:ext cx="2504093" cy="13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65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1071720" y="214200"/>
            <a:ext cx="7876080" cy="68929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Муниципальный долг</a:t>
            </a:r>
            <a:endParaRPr lang="ru-RU" sz="3300" b="0" strike="noStrike" spc="-1" dirty="0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67419697"/>
              </p:ext>
            </p:extLst>
          </p:nvPr>
        </p:nvGraphicFramePr>
        <p:xfrm>
          <a:off x="4365854" y="1346895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10048796"/>
              </p:ext>
            </p:extLst>
          </p:nvPr>
        </p:nvGraphicFramePr>
        <p:xfrm>
          <a:off x="312840" y="1374221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FE8127F4-6DFA-4737-9396-5B4EA6D7C31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0789154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348800"/>
            <a:ext cx="352243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Публикуются в средствах массовой информации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Выносятся на публичные слушания в сроки, определенные бюджетным Законодательством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Размещаются на официальном сайте городского округа в сети  интернет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Федеральная государственная информационная система «Единый портал государственных и муниципальных услуг(функций)» </a:t>
            </a:r>
            <a:endParaRPr lang="ru-RU" spc="-1" dirty="0">
              <a:solidFill>
                <a:srgbClr val="00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37022"/>
            <a:ext cx="77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Способы участия граждан в общественном обсуждении проекта бюджета и отчета об исполнении бюджета:</a:t>
            </a:r>
            <a:endParaRPr lang="ru-RU" spc="-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09" y="1412339"/>
            <a:ext cx="4864384" cy="4269555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AAF2BBE8-B382-42BB-90D7-126FF387266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6709916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2729880" y="285840"/>
            <a:ext cx="3671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Контактная информация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6" name="CustomShape 2"/>
          <p:cNvSpPr/>
          <p:nvPr/>
        </p:nvSpPr>
        <p:spPr>
          <a:xfrm>
            <a:off x="238680" y="1399309"/>
            <a:ext cx="5462627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Начальник Финансового управления: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Андронова Валентина Владимировна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7" name="CustomShape 3"/>
          <p:cNvSpPr/>
          <p:nvPr/>
        </p:nvSpPr>
        <p:spPr>
          <a:xfrm>
            <a:off x="237600" y="2113549"/>
            <a:ext cx="50079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Адрес: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Красноуфимск ул. Советская 25, каб. 219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8" name="CustomShape 4"/>
          <p:cNvSpPr/>
          <p:nvPr/>
        </p:nvSpPr>
        <p:spPr>
          <a:xfrm>
            <a:off x="224640" y="2899429"/>
            <a:ext cx="2445967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Телефон: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5-08-78 (доб. 2192)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9" name="CustomShape 5"/>
          <p:cNvSpPr/>
          <p:nvPr/>
        </p:nvSpPr>
        <p:spPr>
          <a:xfrm>
            <a:off x="229680" y="3613669"/>
            <a:ext cx="38696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 электронной почты: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fin-upr-krsk@yandex.ru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10" name="CustomShape 6"/>
          <p:cNvSpPr/>
          <p:nvPr/>
        </p:nvSpPr>
        <p:spPr>
          <a:xfrm>
            <a:off x="234720" y="4399549"/>
            <a:ext cx="385128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Режим работы: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8:30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17:45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(Пт.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16:30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)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Перерыв на обед 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13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14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Выходные Сб, Вс.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5034B98C-91D6-4B87-B374-00635D54B10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020932" y="160933"/>
            <a:ext cx="7961520" cy="46021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Основные параметры бюджета</a:t>
            </a:r>
            <a:r>
              <a:rPr lang="en-US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 Красноуфимск</a:t>
            </a:r>
          </a:p>
        </p:txBody>
      </p:sp>
      <p:graphicFrame>
        <p:nvGraphicFramePr>
          <p:cNvPr id="301" name="Table 2"/>
          <p:cNvGraphicFramePr/>
          <p:nvPr>
            <p:extLst>
              <p:ext uri="{D42A27DB-BD31-4B8C-83A1-F6EECF244321}">
                <p14:modId xmlns:p14="http://schemas.microsoft.com/office/powerpoint/2010/main" val="3212937181"/>
              </p:ext>
            </p:extLst>
          </p:nvPr>
        </p:nvGraphicFramePr>
        <p:xfrm>
          <a:off x="457200" y="1409204"/>
          <a:ext cx="8229240" cy="492010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057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8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Показатель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</a:t>
                      </a:r>
                      <a:r>
                        <a:rPr lang="en-US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</a:t>
                      </a: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год факт, млн. руб.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 план, млн. руб.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2024 год факт, млн. руб.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5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Доходы,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2 346</a:t>
                      </a: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,9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3 293,2</a:t>
                      </a: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3 279,2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844</a:t>
                      </a: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1 252,0</a:t>
                      </a: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1 281,3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1 502</a:t>
                      </a: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,4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2 041,2</a:t>
                      </a: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1 997,9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Расходы,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2 274</a:t>
                      </a: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,1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3 232,8</a:t>
                      </a: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3 079,5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9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Дефицит (–)/ профицит(+)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72</a:t>
                      </a: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,8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kern="1200" spc="-1" dirty="0">
                          <a:solidFill>
                            <a:schemeClr val="dk1"/>
                          </a:solidFill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60,4</a:t>
                      </a: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199,7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7" descr="1410339261_allday_10.jpg">
            <a:extLst>
              <a:ext uri="{FF2B5EF4-FFF2-40B4-BE49-F238E27FC236}">
                <a16:creationId xmlns:a16="http://schemas.microsoft.com/office/drawing/2014/main" id="{AC77FF67-1E4A-49BA-9E49-359122806E4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214200" y="2071800"/>
            <a:ext cx="8713800" cy="235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164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Бюджет для граждан подготовлен Администрацией ГО Красноуфимск и Финансовым управлением администрации ГО Красноуфимск</a:t>
            </a: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Информация размещена на сайте Администрации ГО Красноуфимск </a:t>
            </a:r>
            <a:r>
              <a:rPr lang="en-US" sz="2000" b="1" u="sng" strike="noStrike" spc="-1" dirty="0">
                <a:solidFill>
                  <a:srgbClr val="00A3D6"/>
                </a:solidFill>
                <a:uFillTx/>
                <a:latin typeface="Georgia"/>
                <a:ea typeface="DejaVu Sans"/>
                <a:hlinkClick r:id="rId2"/>
              </a:rPr>
              <a:t>go-kruf.midural.ru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16916</TotalTime>
  <Words>6864</Words>
  <Application>Microsoft Office PowerPoint</Application>
  <PresentationFormat>Экран (4:3)</PresentationFormat>
  <Paragraphs>1304</Paragraphs>
  <Slides>90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90</vt:i4>
      </vt:variant>
    </vt:vector>
  </HeadingPairs>
  <TitlesOfParts>
    <vt:vector size="107" baseType="lpstr">
      <vt:lpstr>Arial</vt:lpstr>
      <vt:lpstr>Calibri</vt:lpstr>
      <vt:lpstr>DejaVu Sans</vt:lpstr>
      <vt:lpstr>Georgia</vt:lpstr>
      <vt:lpstr>Leelawadee UI Semilight</vt:lpstr>
      <vt:lpstr>Liberation Serif</vt:lpstr>
      <vt:lpstr>Raavi</vt:lpstr>
      <vt:lpstr>Symbol</vt:lpstr>
      <vt:lpstr>Times New Roman</vt:lpstr>
      <vt:lpstr>Wingdings</vt:lpstr>
      <vt:lpstr>Wingdings 2</vt:lpstr>
      <vt:lpstr>Wingdings 3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Благоустройство  ф          факт 2024 год – 113,2 млн. руб. (факт 2023 год – 75,9 млн.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VR</dc:creator>
  <dc:description/>
  <cp:lastModifiedBy>User</cp:lastModifiedBy>
  <cp:revision>1820</cp:revision>
  <cp:lastPrinted>2025-05-19T06:39:32Z</cp:lastPrinted>
  <dcterms:created xsi:type="dcterms:W3CDTF">2014-11-27T04:32:35Z</dcterms:created>
  <dcterms:modified xsi:type="dcterms:W3CDTF">2025-06-06T04:45:43Z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75</vt:i4>
  </property>
</Properties>
</file>